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90"/>
  </p:notesMasterIdLst>
  <p:sldIdLst>
    <p:sldId id="346" r:id="rId2"/>
    <p:sldId id="459" r:id="rId3"/>
    <p:sldId id="460" r:id="rId4"/>
    <p:sldId id="461" r:id="rId5"/>
    <p:sldId id="462" r:id="rId6"/>
    <p:sldId id="408" r:id="rId7"/>
    <p:sldId id="409" r:id="rId8"/>
    <p:sldId id="410" r:id="rId9"/>
    <p:sldId id="412" r:id="rId10"/>
    <p:sldId id="378" r:id="rId11"/>
    <p:sldId id="411" r:id="rId12"/>
    <p:sldId id="428" r:id="rId13"/>
    <p:sldId id="429" r:id="rId14"/>
    <p:sldId id="430" r:id="rId15"/>
    <p:sldId id="431" r:id="rId16"/>
    <p:sldId id="432" r:id="rId17"/>
    <p:sldId id="433" r:id="rId18"/>
    <p:sldId id="435" r:id="rId19"/>
    <p:sldId id="400" r:id="rId20"/>
    <p:sldId id="434" r:id="rId21"/>
    <p:sldId id="436" r:id="rId22"/>
    <p:sldId id="437" r:id="rId23"/>
    <p:sldId id="452" r:id="rId24"/>
    <p:sldId id="453" r:id="rId25"/>
    <p:sldId id="438" r:id="rId26"/>
    <p:sldId id="401" r:id="rId27"/>
    <p:sldId id="445" r:id="rId28"/>
    <p:sldId id="402" r:id="rId29"/>
    <p:sldId id="403" r:id="rId30"/>
    <p:sldId id="439" r:id="rId31"/>
    <p:sldId id="440" r:id="rId32"/>
    <p:sldId id="404" r:id="rId33"/>
    <p:sldId id="485" r:id="rId34"/>
    <p:sldId id="441" r:id="rId35"/>
    <p:sldId id="442" r:id="rId36"/>
    <p:sldId id="405" r:id="rId37"/>
    <p:sldId id="406" r:id="rId38"/>
    <p:sldId id="407" r:id="rId39"/>
    <p:sldId id="447" r:id="rId40"/>
    <p:sldId id="377" r:id="rId41"/>
    <p:sldId id="454" r:id="rId42"/>
    <p:sldId id="449" r:id="rId43"/>
    <p:sldId id="450" r:id="rId44"/>
    <p:sldId id="451" r:id="rId45"/>
    <p:sldId id="375" r:id="rId46"/>
    <p:sldId id="443" r:id="rId47"/>
    <p:sldId id="418" r:id="rId48"/>
    <p:sldId id="395" r:id="rId49"/>
    <p:sldId id="396" r:id="rId50"/>
    <p:sldId id="397" r:id="rId51"/>
    <p:sldId id="398" r:id="rId52"/>
    <p:sldId id="399" r:id="rId53"/>
    <p:sldId id="379" r:id="rId54"/>
    <p:sldId id="467" r:id="rId55"/>
    <p:sldId id="468" r:id="rId56"/>
    <p:sldId id="469" r:id="rId57"/>
    <p:sldId id="470" r:id="rId58"/>
    <p:sldId id="471" r:id="rId59"/>
    <p:sldId id="472" r:id="rId60"/>
    <p:sldId id="473" r:id="rId61"/>
    <p:sldId id="474" r:id="rId62"/>
    <p:sldId id="475" r:id="rId63"/>
    <p:sldId id="476" r:id="rId64"/>
    <p:sldId id="477" r:id="rId65"/>
    <p:sldId id="478" r:id="rId66"/>
    <p:sldId id="479" r:id="rId67"/>
    <p:sldId id="480" r:id="rId68"/>
    <p:sldId id="481" r:id="rId69"/>
    <p:sldId id="482" r:id="rId70"/>
    <p:sldId id="483" r:id="rId71"/>
    <p:sldId id="372" r:id="rId72"/>
    <p:sldId id="424" r:id="rId73"/>
    <p:sldId id="425" r:id="rId74"/>
    <p:sldId id="444" r:id="rId75"/>
    <p:sldId id="415" r:id="rId76"/>
    <p:sldId id="417" r:id="rId77"/>
    <p:sldId id="374" r:id="rId78"/>
    <p:sldId id="420" r:id="rId79"/>
    <p:sldId id="463" r:id="rId80"/>
    <p:sldId id="373" r:id="rId81"/>
    <p:sldId id="464" r:id="rId82"/>
    <p:sldId id="465" r:id="rId83"/>
    <p:sldId id="423" r:id="rId84"/>
    <p:sldId id="484" r:id="rId85"/>
    <p:sldId id="413" r:id="rId86"/>
    <p:sldId id="421" r:id="rId87"/>
    <p:sldId id="414" r:id="rId88"/>
    <p:sldId id="422" r:id="rId8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89681" autoAdjust="0"/>
  </p:normalViewPr>
  <p:slideViewPr>
    <p:cSldViewPr snapToGrid="0" snapToObjects="1">
      <p:cViewPr varScale="1">
        <p:scale>
          <a:sx n="103" d="100"/>
          <a:sy n="103" d="100"/>
        </p:scale>
        <p:origin x="346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notesMaster" Target="notesMasters/notesMaster1.xml"/><Relationship Id="rId95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13-7-2018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Session structure Introduce Containers - objectives, benefits, implementation Demo of Container build, package, ship and run </a:t>
            </a:r>
          </a:p>
          <a:p>
            <a:r>
              <a:rPr lang="en-US" dirty="0"/>
              <a:t>Discuss Container Management systems - run time Container platforms, such as Oracle Container Cloud </a:t>
            </a:r>
          </a:p>
          <a:p>
            <a:r>
              <a:rPr lang="en-US" dirty="0"/>
              <a:t>Demo of deploying and running a Container first locally </a:t>
            </a:r>
          </a:p>
          <a:p>
            <a:r>
              <a:rPr lang="en-US" dirty="0"/>
              <a:t>then on the Oracle Container Cloud </a:t>
            </a:r>
          </a:p>
          <a:p>
            <a:r>
              <a:rPr lang="en-US" dirty="0"/>
              <a:t>Discussion of CD, DevOps and </a:t>
            </a:r>
            <a:r>
              <a:rPr lang="en-US" dirty="0" err="1"/>
              <a:t>microservices</a:t>
            </a:r>
            <a:r>
              <a:rPr lang="en-US" dirty="0"/>
              <a:t> - and how the </a:t>
            </a:r>
            <a:r>
              <a:rPr lang="en-US" dirty="0" err="1"/>
              <a:t>Orace</a:t>
            </a:r>
            <a:r>
              <a:rPr lang="en-US" dirty="0"/>
              <a:t> platform components fit in </a:t>
            </a:r>
          </a:p>
          <a:p>
            <a:r>
              <a:rPr lang="en-US" dirty="0"/>
              <a:t>(including a discussion of multitenant architecture in DB and WLS) </a:t>
            </a:r>
          </a:p>
          <a:p>
            <a:r>
              <a:rPr lang="en-US" dirty="0"/>
              <a:t>Introduction of Oracle Docker Images </a:t>
            </a:r>
          </a:p>
          <a:p>
            <a:r>
              <a:rPr lang="en-US" dirty="0"/>
              <a:t>Demonstration of building containers based on Oracle Docker Images </a:t>
            </a:r>
          </a:p>
          <a:p>
            <a:r>
              <a:rPr lang="en-US" dirty="0"/>
              <a:t>Run multiple containers based on various Oracle Docker Images 	and have them interact with each other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06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https://github.com/oracle/docker-images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1749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WLS Roadmap</a:t>
            </a:r>
            <a:r>
              <a:rPr lang="en-US" baseline="0" dirty="0"/>
              <a:t> – CON6474 Oracle </a:t>
            </a:r>
            <a:r>
              <a:rPr lang="en-US" baseline="0" dirty="0" err="1"/>
              <a:t>OpenWorld</a:t>
            </a:r>
            <a:r>
              <a:rPr lang="en-US" baseline="0" dirty="0"/>
              <a:t> 2017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65614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Migrate WebLogic to Containers – OOW2017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3386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https://container-registry.oracle.com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693127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https://www.katacoda.com/courses/docker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31605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858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https://github.com/davidholiday/foxy</a:t>
            </a:r>
          </a:p>
          <a:p>
            <a:r>
              <a:rPr lang="nl-NL" dirty="0"/>
              <a:t>https://blog.codeship.com/docker-guis/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6306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https://docs.docker.com/engine/reference/commandline/checkpoint_create/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2205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https://docs.docker.com/engine/reference/commandline/checkpoint_create/</a:t>
            </a:r>
          </a:p>
          <a:p>
            <a:r>
              <a:rPr lang="nl-NL" dirty="0"/>
              <a:t>https://yipee.io/2017/06/saving-and-restoring-container-state-with-criu/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92395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https://cloud.oracle.com/container-classic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7796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https://cloud.oracle.com/container-classic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6698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3663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5293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514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 to Docker Containers for Oracle professionals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988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417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 to Docker Containers for Oracle professionals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4" r:id="rId16"/>
    <p:sldLayoutId id="2147483695" r:id="rId17"/>
    <p:sldLayoutId id="2147483696" r:id="rId18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9.gif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jpeg"/><Relationship Id="rId7" Type="http://schemas.openxmlformats.org/officeDocument/2006/relationships/image" Target="../media/image3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gif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9.gif"/><Relationship Id="rId4" Type="http://schemas.openxmlformats.org/officeDocument/2006/relationships/image" Target="../media/image34.png"/><Relationship Id="rId9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1.png"/><Relationship Id="rId5" Type="http://schemas.openxmlformats.org/officeDocument/2006/relationships/image" Target="../media/image9.gif"/><Relationship Id="rId10" Type="http://schemas.openxmlformats.org/officeDocument/2006/relationships/image" Target="../media/image7.jpeg"/><Relationship Id="rId4" Type="http://schemas.openxmlformats.org/officeDocument/2006/relationships/image" Target="../media/image34.pn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9.gif"/><Relationship Id="rId10" Type="http://schemas.openxmlformats.org/officeDocument/2006/relationships/image" Target="../media/image43.png"/><Relationship Id="rId4" Type="http://schemas.openxmlformats.org/officeDocument/2006/relationships/image" Target="../media/image34.png"/><Relationship Id="rId9" Type="http://schemas.openxmlformats.org/officeDocument/2006/relationships/image" Target="../media/image42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7.jpe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7.jpe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7.jpeg"/><Relationship Id="rId4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7.jpeg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hyperlink" Target="https://criu.org/Docker" TargetMode="Externa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7.jpe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4.jpe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oracle.com/container-classic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71.tif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gif"/><Relationship Id="rId4" Type="http://schemas.openxmlformats.org/officeDocument/2006/relationships/image" Target="../media/image71.tif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tif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cloud.oracle.com/en_US/containers" TargetMode="Externa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docker-images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s://github.com/oracle/docker-images/tree/master/OracleDatabase/SingleInstance/dockerfiles/12.2.0.1" TargetMode="Externa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hyperlink" Target="https://container-registry.orac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68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dock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1.jpeg"/><Relationship Id="rId4" Type="http://schemas.openxmlformats.org/officeDocument/2006/relationships/image" Target="../media/image10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kubernete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10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68.jpeg"/><Relationship Id="rId4" Type="http://schemas.openxmlformats.org/officeDocument/2006/relationships/image" Target="../media/image102.tiff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10" Type="http://schemas.openxmlformats.org/officeDocument/2006/relationships/image" Target="../media/image5.png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/>
              <a:t>and the Oracle Platform - Database, WebLogic </a:t>
            </a:r>
            <a:br>
              <a:rPr lang="en-US" b="0" dirty="0"/>
            </a:br>
            <a:r>
              <a:rPr lang="en-US" b="0" dirty="0"/>
              <a:t>&amp; the Cloud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6479792" cy="1512000"/>
          </a:xfrm>
        </p:spPr>
        <p:txBody>
          <a:bodyPr/>
          <a:lstStyle/>
          <a:p>
            <a:r>
              <a:rPr lang="en-US" b="0" dirty="0">
                <a:solidFill>
                  <a:srgbClr val="FF0000"/>
                </a:solidFill>
              </a:rPr>
              <a:t>Intro to Docker Containers</a:t>
            </a:r>
            <a:endParaRPr lang="nl-NL" dirty="0">
              <a:solidFill>
                <a:srgbClr val="FF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pic>
        <p:nvPicPr>
          <p:cNvPr id="9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2342956"/>
            <a:ext cx="2019404" cy="167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t="50001" r="29121" b="-1"/>
          <a:stretch/>
        </p:blipFill>
        <p:spPr bwMode="auto">
          <a:xfrm>
            <a:off x="3186088" y="3217158"/>
            <a:ext cx="439353" cy="50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2926120" y="3593520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609" y="3340596"/>
            <a:ext cx="546975" cy="488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716" y="3074102"/>
            <a:ext cx="408091" cy="43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s://pbs.twimg.com/media/DLVg_ATV4AA9Sg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56" y="1570506"/>
            <a:ext cx="2059867" cy="15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oracle logo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2" b="36417"/>
          <a:stretch/>
        </p:blipFill>
        <p:spPr bwMode="auto">
          <a:xfrm>
            <a:off x="3649252" y="3859787"/>
            <a:ext cx="1653610" cy="24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http://odevcyatra.in/wp-content/uploads/2018/03/Logo1.png">
            <a:extLst>
              <a:ext uri="{FF2B5EF4-FFF2-40B4-BE49-F238E27FC236}">
                <a16:creationId xmlns:a16="http://schemas.microsoft.com/office/drawing/2014/main" id="{1B80D69E-D802-489C-A2A4-7AB2A0B8B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995" y="30547"/>
            <a:ext cx="1445174" cy="77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EE60CB4-E5FF-4545-943E-48D052E37B70}"/>
              </a:ext>
            </a:extLst>
          </p:cNvPr>
          <p:cNvSpPr txBox="1"/>
          <p:nvPr/>
        </p:nvSpPr>
        <p:spPr>
          <a:xfrm>
            <a:off x="720117" y="4264438"/>
            <a:ext cx="3150542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45"/>
            <a:r>
              <a:rPr lang="en-US" sz="1300" dirty="0">
                <a:solidFill>
                  <a:srgbClr val="000000"/>
                </a:solidFill>
                <a:latin typeface="Arial" panose="020B0604020202020204"/>
              </a:rPr>
              <a:t>Lucas Jellema, CTO of AMIS</a:t>
            </a:r>
          </a:p>
          <a:p>
            <a:pPr defTabSz="685745"/>
            <a:r>
              <a:rPr lang="en-US" sz="1300" dirty="0" err="1">
                <a:solidFill>
                  <a:srgbClr val="000000"/>
                </a:solidFill>
                <a:latin typeface="Arial" panose="020B0604020202020204"/>
              </a:rPr>
              <a:t>ODevC</a:t>
            </a:r>
            <a:r>
              <a:rPr lang="en-US" sz="1300" dirty="0">
                <a:solidFill>
                  <a:srgbClr val="000000"/>
                </a:solidFill>
                <a:latin typeface="Arial" panose="020B0604020202020204"/>
              </a:rPr>
              <a:t> Yatra, Pune, Friday 13</a:t>
            </a:r>
            <a:r>
              <a:rPr lang="en-US" sz="1300" baseline="30000" dirty="0">
                <a:solidFill>
                  <a:srgbClr val="000000"/>
                </a:solidFill>
                <a:latin typeface="Arial" panose="020B0604020202020204"/>
              </a:rPr>
              <a:t>th</a:t>
            </a:r>
            <a:r>
              <a:rPr lang="en-US" sz="1300" dirty="0">
                <a:solidFill>
                  <a:srgbClr val="000000"/>
                </a:solidFill>
                <a:latin typeface="Arial" panose="020B0604020202020204"/>
              </a:rPr>
              <a:t> July 2018</a:t>
            </a:r>
            <a:endParaRPr lang="nl-NL" sz="1300" dirty="0" err="1">
              <a:solidFill>
                <a:srgbClr val="000000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today’s session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936000"/>
            <a:ext cx="6968059" cy="3780000"/>
          </a:xfrm>
        </p:spPr>
        <p:txBody>
          <a:bodyPr/>
          <a:lstStyle/>
          <a:p>
            <a:r>
              <a:rPr lang="en-US" dirty="0"/>
              <a:t>Docker Container – what and why?</a:t>
            </a:r>
          </a:p>
          <a:p>
            <a:pPr lvl="1"/>
            <a:r>
              <a:rPr lang="en-US" dirty="0"/>
              <a:t>Build, ship, run &amp; operate</a:t>
            </a:r>
          </a:p>
          <a:p>
            <a:pPr lvl="1"/>
            <a:r>
              <a:rPr lang="en-US" dirty="0"/>
              <a:t>Use in development, training, testing, delivery and production &amp; operations</a:t>
            </a:r>
          </a:p>
          <a:p>
            <a:r>
              <a:rPr lang="en-US" dirty="0"/>
              <a:t>Running custom containers on Oracle Container Cloud</a:t>
            </a:r>
          </a:p>
          <a:p>
            <a:r>
              <a:rPr lang="en-US" dirty="0" err="1"/>
              <a:t>Microservices</a:t>
            </a:r>
            <a:r>
              <a:rPr lang="en-US" dirty="0"/>
              <a:t> and the application platform of tomorrow</a:t>
            </a:r>
          </a:p>
          <a:p>
            <a:r>
              <a:rPr lang="en-US" dirty="0"/>
              <a:t>Introducing Kubernetes and the upcoming Oracle Kubernetes Engine Cloud</a:t>
            </a:r>
          </a:p>
          <a:p>
            <a:r>
              <a:rPr lang="en-US" dirty="0"/>
              <a:t>Building Containers with Oracle platform from Oracle GitHub repo</a:t>
            </a:r>
          </a:p>
          <a:p>
            <a:r>
              <a:rPr lang="en-US" dirty="0"/>
              <a:t>Oracle Container Registry with prebaked images for Oracle platform</a:t>
            </a:r>
          </a:p>
          <a:p>
            <a:r>
              <a:rPr lang="en-US" dirty="0"/>
              <a:t>Going forward…</a:t>
            </a:r>
            <a:endParaRPr lang="nl-NL" dirty="0"/>
          </a:p>
        </p:txBody>
      </p:sp>
      <p:pic>
        <p:nvPicPr>
          <p:cNvPr id="5122" name="Picture 2" descr="Image result for race against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448" y="2826000"/>
            <a:ext cx="1985181" cy="1985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1C2446-1969-459B-8EF4-02A55D3F2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22E6B-E2F2-4D42-B84D-36875AAF7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7589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share resources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Disk 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CPUs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749040" y="2057400"/>
            <a:ext cx="2712720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3749040" y="2547777"/>
            <a:ext cx="2712720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</a:t>
            </a:r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3749040" y="3038154"/>
            <a:ext cx="2712720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</a:t>
            </a:r>
            <a:endParaRPr lang="nl-NL" dirty="0"/>
          </a:p>
        </p:txBody>
      </p:sp>
      <p:sp>
        <p:nvSpPr>
          <p:cNvPr id="15" name="Rectangle 14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3856925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essentials: Control Groups and Namespaces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Compartmentalize Resources</a:t>
            </a:r>
            <a:br>
              <a:rPr lang="en-US" dirty="0"/>
            </a:br>
            <a:r>
              <a:rPr lang="en-US" dirty="0"/>
              <a:t>into isolated</a:t>
            </a:r>
            <a:br>
              <a:rPr lang="en-US" dirty="0"/>
            </a:br>
            <a:r>
              <a:rPr lang="en-US" i="1" dirty="0"/>
              <a:t>units</a:t>
            </a:r>
            <a:br>
              <a:rPr lang="en-US" dirty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500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essentials: Control Groups and Namespaces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Expose units through</a:t>
            </a:r>
            <a:br>
              <a:rPr lang="en-US" dirty="0"/>
            </a:br>
            <a:r>
              <a:rPr lang="en-US" dirty="0"/>
              <a:t>mapped network</a:t>
            </a:r>
            <a:br>
              <a:rPr lang="en-US" dirty="0"/>
            </a:br>
            <a:r>
              <a:rPr lang="en-US" dirty="0"/>
              <a:t>ports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43000" y="205740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1275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Linux essentials: Each unit runs its own processes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Units run their own</a:t>
            </a:r>
            <a:br>
              <a:rPr lang="en-US" dirty="0"/>
            </a:br>
            <a:r>
              <a:rPr lang="en-US" dirty="0"/>
              <a:t>processes:</a:t>
            </a:r>
          </a:p>
          <a:p>
            <a:pPr lvl="1"/>
            <a:r>
              <a:rPr lang="en-US" dirty="0"/>
              <a:t>OS (Linux)</a:t>
            </a:r>
          </a:p>
          <a:p>
            <a:pPr lvl="1"/>
            <a:r>
              <a:rPr lang="en-US" dirty="0"/>
              <a:t>Platform</a:t>
            </a:r>
          </a:p>
          <a:p>
            <a:pPr lvl="1"/>
            <a:r>
              <a:rPr lang="en-US" dirty="0"/>
              <a:t>Application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28290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441526" y="3747999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384697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143000" y="2369820"/>
            <a:ext cx="1615440" cy="13118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050" dirty="0"/>
              <a:t>Network interface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IP </a:t>
            </a:r>
            <a:r>
              <a:rPr lang="nl-NL" sz="1050" dirty="0" err="1"/>
              <a:t>address</a:t>
            </a:r>
            <a:endParaRPr lang="nl-NL" sz="1050" dirty="0"/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nl-NL" sz="1050" dirty="0"/>
              <a:t>Ports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Users &amp; groups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Environment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Packages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50" dirty="0"/>
              <a:t>Services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09877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09877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09877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09877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3450138" y="1838460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5563149" y="1838460"/>
            <a:ext cx="1207087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</a:t>
            </a:r>
            <a:endParaRPr lang="nl-NL" dirty="0"/>
          </a:p>
        </p:txBody>
      </p:sp>
      <p:sp>
        <p:nvSpPr>
          <p:cNvPr id="41" name="Rectangle 40"/>
          <p:cNvSpPr/>
          <p:nvPr/>
        </p:nvSpPr>
        <p:spPr>
          <a:xfrm>
            <a:off x="3444649" y="2872636"/>
            <a:ext cx="1201088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</a:t>
            </a:r>
            <a:endParaRPr lang="nl-NL" dirty="0"/>
          </a:p>
        </p:txBody>
      </p:sp>
      <p:pic>
        <p:nvPicPr>
          <p:cNvPr id="2050" name="Picture 2" descr="Image result for fedo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4" y="3337560"/>
            <a:ext cx="429249" cy="40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ubuntu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80" y="3322387"/>
            <a:ext cx="450993" cy="35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23" y="2299047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4104036" y="2199156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6146" y="3212239"/>
            <a:ext cx="227780" cy="28156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8311" y="2188044"/>
            <a:ext cx="383665" cy="362110"/>
          </a:xfrm>
          <a:prstGeom prst="rect">
            <a:avLst/>
          </a:prstGeom>
        </p:spPr>
      </p:pic>
      <p:pic>
        <p:nvPicPr>
          <p:cNvPr id="8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94" y="2306183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ysql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76" y="3157071"/>
            <a:ext cx="516046" cy="3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729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stuff is complex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Core Linux features were hard to use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576" y="1260118"/>
            <a:ext cx="3764086" cy="245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4713374" y="2574044"/>
            <a:ext cx="3848580" cy="2249005"/>
            <a:chOff x="1143000" y="1028700"/>
            <a:chExt cx="7209000" cy="3753621"/>
          </a:xfrm>
        </p:grpSpPr>
        <p:sp>
          <p:nvSpPr>
            <p:cNvPr id="81" name="Rectangle 80"/>
            <p:cNvSpPr/>
            <p:nvPr/>
          </p:nvSpPr>
          <p:spPr>
            <a:xfrm>
              <a:off x="2545080" y="1232400"/>
              <a:ext cx="5014809" cy="28290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pic>
          <p:nvPicPr>
            <p:cNvPr id="82" name="Picture 6" descr="http://blog.vtc.com/wp-content/uploads/2012/09/windows-mac-os-linux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4"/>
            <a:stretch/>
          </p:blipFill>
          <p:spPr bwMode="auto">
            <a:xfrm>
              <a:off x="1441526" y="3747999"/>
              <a:ext cx="2097550" cy="10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Can 82"/>
            <p:cNvSpPr/>
            <p:nvPr/>
          </p:nvSpPr>
          <p:spPr>
            <a:xfrm>
              <a:off x="4260599" y="3846978"/>
              <a:ext cx="1752600" cy="63886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600" dirty="0"/>
                <a:t>Disk </a:t>
              </a:r>
              <a:br>
                <a:rPr lang="en-US" sz="600" dirty="0"/>
              </a:br>
              <a:r>
                <a:rPr lang="en-US" sz="600" dirty="0"/>
                <a:t>Storage</a:t>
              </a:r>
            </a:p>
          </p:txBody>
        </p:sp>
        <p:sp>
          <p:nvSpPr>
            <p:cNvPr id="84" name="Cube 83"/>
            <p:cNvSpPr/>
            <p:nvPr/>
          </p:nvSpPr>
          <p:spPr>
            <a:xfrm>
              <a:off x="4183380" y="1028700"/>
              <a:ext cx="2339340" cy="5715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600" dirty="0"/>
                <a:t>Memory</a:t>
              </a:r>
              <a:endParaRPr lang="nl-NL" sz="600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7052700" y="2057400"/>
              <a:ext cx="1299300" cy="13118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/>
                <a:t>CPUs</a:t>
              </a:r>
              <a:endParaRPr lang="en-US" sz="6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43000" y="2369820"/>
              <a:ext cx="1615440" cy="13118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300" dirty="0"/>
                <a:t>Network interface</a:t>
              </a: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300" dirty="0"/>
                <a:t>IP </a:t>
              </a:r>
              <a:r>
                <a:rPr lang="nl-NL" sz="300" dirty="0" err="1"/>
                <a:t>address</a:t>
              </a:r>
              <a:endParaRPr lang="nl-NL" sz="300" dirty="0"/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300" dirty="0"/>
                <a:t>Ports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Users &amp; groups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Environment Variables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Packages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300" dirty="0"/>
                <a:t>Services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16580" y="1752600"/>
              <a:ext cx="1600200" cy="9372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97617" y="2799570"/>
              <a:ext cx="1600200" cy="9372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20763" y="1752600"/>
              <a:ext cx="1600200" cy="93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13153" y="2799570"/>
              <a:ext cx="1600200" cy="9372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21098" y="186248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17671" y="1857030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821098" y="3204422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17671" y="319897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235657" y="1220339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435336" y="1220339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35015" y="1220339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34695" y="1220339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46403" y="4098772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446082" y="4098772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45761" y="4098772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845441" y="4098772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340716" y="2909014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40395" y="2909014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740074" y="2909014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939754" y="2909014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7" name="Flowchart: Direct Access Storage 106"/>
            <p:cNvSpPr/>
            <p:nvPr/>
          </p:nvSpPr>
          <p:spPr>
            <a:xfrm flipH="1">
              <a:off x="3051897" y="2893562"/>
              <a:ext cx="133263" cy="161846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8" name="Flowchart: Direct Access Storage 107"/>
            <p:cNvSpPr/>
            <p:nvPr/>
          </p:nvSpPr>
          <p:spPr>
            <a:xfrm flipH="1">
              <a:off x="3051897" y="2353070"/>
              <a:ext cx="133263" cy="161846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09" name="Flowchart: Direct Access Storage 108"/>
            <p:cNvSpPr/>
            <p:nvPr/>
          </p:nvSpPr>
          <p:spPr>
            <a:xfrm flipH="1">
              <a:off x="5146521" y="2885288"/>
              <a:ext cx="133263" cy="161846"/>
            </a:xfrm>
            <a:prstGeom prst="flowChartMagneticDru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0" name="Right Arrow 109"/>
            <p:cNvSpPr/>
            <p:nvPr/>
          </p:nvSpPr>
          <p:spPr>
            <a:xfrm>
              <a:off x="4985679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1" name="Right Arrow 110"/>
            <p:cNvSpPr/>
            <p:nvPr/>
          </p:nvSpPr>
          <p:spPr>
            <a:xfrm>
              <a:off x="2921028" y="2392717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2" name="Right Arrow 111"/>
            <p:cNvSpPr/>
            <p:nvPr/>
          </p:nvSpPr>
          <p:spPr>
            <a:xfrm>
              <a:off x="2954291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450138" y="1838460"/>
              <a:ext cx="1207087" cy="3124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Application A</a:t>
              </a:r>
              <a:endParaRPr lang="nl-NL" sz="6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63149" y="1838460"/>
              <a:ext cx="1207087" cy="3124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Application B</a:t>
              </a:r>
              <a:endParaRPr lang="nl-NL" sz="600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444649" y="2872636"/>
              <a:ext cx="1201088" cy="312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Application C</a:t>
              </a:r>
              <a:endParaRPr lang="nl-NL" sz="600" dirty="0"/>
            </a:p>
          </p:txBody>
        </p:sp>
        <p:pic>
          <p:nvPicPr>
            <p:cNvPr id="116" name="Picture 2" descr="Image result for fedora log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104" y="3337560"/>
              <a:ext cx="429249" cy="40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4" descr="Image result for ubuntu logo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280" y="3322387"/>
              <a:ext cx="450993" cy="35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23" y="2299047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Group 102"/>
            <p:cNvGrpSpPr>
              <a:grpSpLocks noChangeAspect="1"/>
            </p:cNvGrpSpPr>
            <p:nvPr/>
          </p:nvGrpSpPr>
          <p:grpSpPr bwMode="auto">
            <a:xfrm>
              <a:off x="4104036" y="2199156"/>
              <a:ext cx="172344" cy="352852"/>
              <a:chOff x="4686300" y="1439863"/>
              <a:chExt cx="1577975" cy="2936875"/>
            </a:xfrm>
          </p:grpSpPr>
          <p:sp>
            <p:nvSpPr>
              <p:cNvPr id="120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1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2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3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4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5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6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7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8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29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0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1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2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  <p:sp>
            <p:nvSpPr>
              <p:cNvPr id="133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600"/>
              </a:p>
            </p:txBody>
          </p:sp>
        </p:grp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6146" y="3212239"/>
              <a:ext cx="227780" cy="28156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78311" y="2188044"/>
              <a:ext cx="383665" cy="362110"/>
            </a:xfrm>
            <a:prstGeom prst="rect">
              <a:avLst/>
            </a:prstGeom>
          </p:spPr>
        </p:pic>
        <p:pic>
          <p:nvPicPr>
            <p:cNvPr id="136" name="Picture 2" descr="Related imag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4" y="230618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6" descr="Image result for mysql logo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76" y="3157071"/>
              <a:ext cx="516046" cy="34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35969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has democratized Linux Containers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002911" cy="3780000"/>
          </a:xfrm>
        </p:spPr>
        <p:txBody>
          <a:bodyPr/>
          <a:lstStyle/>
          <a:p>
            <a:r>
              <a:rPr lang="en-US" b="1" dirty="0"/>
              <a:t>Container Image</a:t>
            </a:r>
            <a:r>
              <a:rPr lang="en-US" dirty="0"/>
              <a:t> – a serialized file from which we can instantiate a container</a:t>
            </a:r>
          </a:p>
          <a:p>
            <a:r>
              <a:rPr lang="en-US" b="1" dirty="0"/>
              <a:t>Container Build script and workflow</a:t>
            </a:r>
            <a:r>
              <a:rPr lang="en-US" dirty="0"/>
              <a:t> – to automate the creation of a container (image) using straightforward vocabulary</a:t>
            </a:r>
          </a:p>
          <a:p>
            <a:r>
              <a:rPr lang="en-US" b="1" dirty="0"/>
              <a:t>Engine</a:t>
            </a:r>
            <a:r>
              <a:rPr lang="en-US" dirty="0"/>
              <a:t> – runtime platform for instantiating, running and managing containers, volumes and networks (REST API and CLI)</a:t>
            </a:r>
          </a:p>
          <a:p>
            <a:r>
              <a:rPr lang="en-US" b="1" dirty="0"/>
              <a:t>Docker Registry</a:t>
            </a:r>
            <a:r>
              <a:rPr lang="en-US" dirty="0"/>
              <a:t> – Repository for Container Images</a:t>
            </a:r>
          </a:p>
          <a:p>
            <a:pPr lvl="1"/>
            <a:r>
              <a:rPr lang="en-US" dirty="0"/>
              <a:t>And now also Docker Store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grpSp>
        <p:nvGrpSpPr>
          <p:cNvPr id="11" name="Group 10"/>
          <p:cNvGrpSpPr/>
          <p:nvPr/>
        </p:nvGrpSpPr>
        <p:grpSpPr>
          <a:xfrm>
            <a:off x="5398173" y="2166075"/>
            <a:ext cx="3311774" cy="1906587"/>
            <a:chOff x="1143000" y="1028700"/>
            <a:chExt cx="7209000" cy="3753621"/>
          </a:xfrm>
        </p:grpSpPr>
        <p:sp>
          <p:nvSpPr>
            <p:cNvPr id="81" name="Rectangle 80"/>
            <p:cNvSpPr/>
            <p:nvPr/>
          </p:nvSpPr>
          <p:spPr>
            <a:xfrm>
              <a:off x="2545080" y="1232400"/>
              <a:ext cx="5014809" cy="28290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pic>
          <p:nvPicPr>
            <p:cNvPr id="82" name="Picture 6" descr="http://blog.vtc.com/wp-content/uploads/2012/09/windows-mac-os-linux.jp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4"/>
            <a:stretch/>
          </p:blipFill>
          <p:spPr bwMode="auto">
            <a:xfrm>
              <a:off x="1441526" y="3747999"/>
              <a:ext cx="2097550" cy="10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Can 82"/>
            <p:cNvSpPr/>
            <p:nvPr/>
          </p:nvSpPr>
          <p:spPr>
            <a:xfrm>
              <a:off x="4260599" y="3846978"/>
              <a:ext cx="1752600" cy="63886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00" dirty="0"/>
                <a:t>Disk </a:t>
              </a:r>
              <a:br>
                <a:rPr lang="en-US" sz="500" dirty="0"/>
              </a:br>
              <a:r>
                <a:rPr lang="en-US" sz="500" dirty="0"/>
                <a:t>Storage</a:t>
              </a:r>
            </a:p>
          </p:txBody>
        </p:sp>
        <p:sp>
          <p:nvSpPr>
            <p:cNvPr id="84" name="Cube 83"/>
            <p:cNvSpPr/>
            <p:nvPr/>
          </p:nvSpPr>
          <p:spPr>
            <a:xfrm>
              <a:off x="4183380" y="1028700"/>
              <a:ext cx="2339340" cy="5715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500" dirty="0"/>
                <a:t>Memory</a:t>
              </a:r>
              <a:endParaRPr lang="nl-NL" sz="500" dirty="0"/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7052700" y="2057400"/>
              <a:ext cx="1299300" cy="13118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/>
                <a:t>CPUs</a:t>
              </a:r>
              <a:endParaRPr lang="en-US" sz="500" dirty="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143000" y="2369820"/>
              <a:ext cx="1615440" cy="13118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Network interface</a:t>
              </a: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IP </a:t>
              </a:r>
              <a:r>
                <a:rPr lang="nl-NL" sz="200" dirty="0" err="1"/>
                <a:t>address</a:t>
              </a:r>
              <a:endParaRPr lang="nl-NL" sz="200" dirty="0"/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Ports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Users &amp; groups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Environment Variables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Packages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Services</a:t>
              </a: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3116580" y="1752600"/>
              <a:ext cx="1600200" cy="9372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3097617" y="2799570"/>
              <a:ext cx="1600200" cy="9372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220763" y="1752600"/>
              <a:ext cx="1600200" cy="93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213153" y="2799570"/>
              <a:ext cx="1600200" cy="9372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2821098" y="186248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4917671" y="1857030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2821098" y="3204422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4917671" y="319897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4235657" y="1220339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4435336" y="1220339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635015" y="1220339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834695" y="1220339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246403" y="4098772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5446082" y="4098772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5645761" y="4098772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845441" y="4098772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7340716" y="2909014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7540395" y="2909014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740074" y="2909014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939754" y="2909014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7" name="Flowchart: Direct Access Storage 106"/>
            <p:cNvSpPr/>
            <p:nvPr/>
          </p:nvSpPr>
          <p:spPr>
            <a:xfrm flipH="1">
              <a:off x="3051897" y="2893562"/>
              <a:ext cx="133263" cy="161846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8" name="Flowchart: Direct Access Storage 107"/>
            <p:cNvSpPr/>
            <p:nvPr/>
          </p:nvSpPr>
          <p:spPr>
            <a:xfrm flipH="1">
              <a:off x="3051897" y="2353070"/>
              <a:ext cx="133263" cy="161846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9" name="Flowchart: Direct Access Storage 108"/>
            <p:cNvSpPr/>
            <p:nvPr/>
          </p:nvSpPr>
          <p:spPr>
            <a:xfrm flipH="1">
              <a:off x="5146521" y="2885288"/>
              <a:ext cx="133263" cy="161846"/>
            </a:xfrm>
            <a:prstGeom prst="flowChartMagneticDru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0" name="Right Arrow 109"/>
            <p:cNvSpPr/>
            <p:nvPr/>
          </p:nvSpPr>
          <p:spPr>
            <a:xfrm>
              <a:off x="4985679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1" name="Right Arrow 110"/>
            <p:cNvSpPr/>
            <p:nvPr/>
          </p:nvSpPr>
          <p:spPr>
            <a:xfrm>
              <a:off x="2921028" y="2392717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2" name="Right Arrow 111"/>
            <p:cNvSpPr/>
            <p:nvPr/>
          </p:nvSpPr>
          <p:spPr>
            <a:xfrm>
              <a:off x="2954291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450138" y="1838460"/>
              <a:ext cx="1207087" cy="3124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A</a:t>
              </a:r>
              <a:endParaRPr lang="nl-NL" sz="500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563149" y="1838460"/>
              <a:ext cx="1207087" cy="3124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B</a:t>
              </a:r>
              <a:endParaRPr lang="nl-NL" sz="500" dirty="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3444649" y="2872636"/>
              <a:ext cx="1201088" cy="312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C</a:t>
              </a:r>
              <a:endParaRPr lang="nl-NL" sz="500" dirty="0"/>
            </a:p>
          </p:txBody>
        </p:sp>
        <p:pic>
          <p:nvPicPr>
            <p:cNvPr id="116" name="Picture 2" descr="Image result for fedora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104" y="3337560"/>
              <a:ext cx="429249" cy="40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7" name="Picture 4" descr="Image result for ubuntu logo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280" y="3322387"/>
              <a:ext cx="450993" cy="35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8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23" y="2299047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9" name="Group 102"/>
            <p:cNvGrpSpPr>
              <a:grpSpLocks noChangeAspect="1"/>
            </p:cNvGrpSpPr>
            <p:nvPr/>
          </p:nvGrpSpPr>
          <p:grpSpPr bwMode="auto">
            <a:xfrm>
              <a:off x="4104036" y="2199156"/>
              <a:ext cx="172344" cy="352852"/>
              <a:chOff x="4686300" y="1439863"/>
              <a:chExt cx="1577975" cy="2936875"/>
            </a:xfrm>
          </p:grpSpPr>
          <p:sp>
            <p:nvSpPr>
              <p:cNvPr id="120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1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2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3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4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5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6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7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8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29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0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1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2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3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</p:grpSp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6146" y="3212239"/>
              <a:ext cx="227780" cy="281563"/>
            </a:xfrm>
            <a:prstGeom prst="rect">
              <a:avLst/>
            </a:prstGeom>
          </p:spPr>
        </p:pic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78311" y="2188044"/>
              <a:ext cx="383665" cy="362110"/>
            </a:xfrm>
            <a:prstGeom prst="rect">
              <a:avLst/>
            </a:prstGeom>
          </p:spPr>
        </p:pic>
        <p:pic>
          <p:nvPicPr>
            <p:cNvPr id="136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4" y="230618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7" name="Picture 6" descr="Image result for mysql lo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76" y="3157071"/>
              <a:ext cx="516046" cy="34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5" name="Picture 64" descr="https://www.istudiotech.in/wp-content/uploads/2015/02/docker-container-softwar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57" y="3065558"/>
            <a:ext cx="4897963" cy="1409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100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Container(s)</a:t>
            </a:r>
            <a:br>
              <a:rPr lang="en-US" dirty="0"/>
            </a:br>
            <a:r>
              <a:rPr lang="en-US" dirty="0"/>
              <a:t>from Image plus:</a:t>
            </a:r>
          </a:p>
          <a:p>
            <a:pPr lvl="1"/>
            <a:r>
              <a:rPr lang="en-US" dirty="0"/>
              <a:t>Port mapping</a:t>
            </a:r>
          </a:p>
          <a:p>
            <a:pPr lvl="1"/>
            <a:r>
              <a:rPr lang="en-US" dirty="0"/>
              <a:t>Volume </a:t>
            </a:r>
          </a:p>
          <a:p>
            <a:pPr lvl="1"/>
            <a:r>
              <a:rPr lang="en-US" dirty="0"/>
              <a:t>Environment </a:t>
            </a:r>
            <a:br>
              <a:rPr lang="en-US" dirty="0"/>
            </a:br>
            <a:r>
              <a:rPr lang="en-US" dirty="0"/>
              <a:t>Variable</a:t>
            </a:r>
          </a:p>
          <a:p>
            <a:pPr lvl="1"/>
            <a:r>
              <a:rPr lang="en-US" dirty="0"/>
              <a:t>(inter container)</a:t>
            </a:r>
            <a:br>
              <a:rPr lang="en-US" dirty="0"/>
            </a:br>
            <a:r>
              <a:rPr lang="en-US" dirty="0"/>
              <a:t>Network</a:t>
            </a:r>
          </a:p>
          <a:p>
            <a:pPr lvl="1"/>
            <a:r>
              <a:rPr lang="en-US" dirty="0"/>
              <a:t>Startup script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4395618"/>
            <a:ext cx="17526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9" name="Cube 8"/>
          <p:cNvSpPr/>
          <p:nvPr/>
        </p:nvSpPr>
        <p:spPr>
          <a:xfrm>
            <a:off x="4183380" y="1028700"/>
            <a:ext cx="2339340" cy="57150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Memory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7052700" y="2057400"/>
            <a:ext cx="1299300" cy="13118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CPUs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116580" y="1752600"/>
            <a:ext cx="1600200" cy="9372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Rectangle 15"/>
          <p:cNvSpPr/>
          <p:nvPr/>
        </p:nvSpPr>
        <p:spPr>
          <a:xfrm>
            <a:off x="3097617" y="2799570"/>
            <a:ext cx="1600200" cy="93726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Rectangle 16"/>
          <p:cNvSpPr/>
          <p:nvPr/>
        </p:nvSpPr>
        <p:spPr>
          <a:xfrm>
            <a:off x="5220763" y="1752600"/>
            <a:ext cx="1600200" cy="93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tangle 17"/>
          <p:cNvSpPr/>
          <p:nvPr/>
        </p:nvSpPr>
        <p:spPr>
          <a:xfrm>
            <a:off x="5213153" y="2799570"/>
            <a:ext cx="1600200" cy="93726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2821098" y="186248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917671" y="1857030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2821098" y="3204422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917671" y="3198971"/>
            <a:ext cx="590963" cy="389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300" dirty="0"/>
              <a:t>Network interface</a:t>
            </a:r>
          </a:p>
          <a:p>
            <a:r>
              <a:rPr lang="nl-NL" sz="300" dirty="0"/>
              <a:t>IP </a:t>
            </a:r>
            <a:r>
              <a:rPr lang="nl-NL" sz="300" dirty="0" err="1"/>
              <a:t>address</a:t>
            </a:r>
            <a:endParaRPr lang="nl-NL" sz="300" dirty="0"/>
          </a:p>
          <a:p>
            <a:r>
              <a:rPr lang="nl-NL" sz="300" dirty="0"/>
              <a:t>Ports</a:t>
            </a:r>
          </a:p>
          <a:p>
            <a:r>
              <a:rPr lang="en-US" sz="300" dirty="0"/>
              <a:t>Users &amp; groups</a:t>
            </a:r>
          </a:p>
          <a:p>
            <a:r>
              <a:rPr lang="en-US" sz="300" dirty="0"/>
              <a:t>Environment Variables</a:t>
            </a:r>
          </a:p>
          <a:p>
            <a:r>
              <a:rPr lang="en-US" sz="300" dirty="0"/>
              <a:t>Packages</a:t>
            </a:r>
          </a:p>
          <a:p>
            <a:r>
              <a:rPr lang="en-US" sz="300" dirty="0"/>
              <a:t>Services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235657" y="1220339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le 23"/>
          <p:cNvSpPr/>
          <p:nvPr/>
        </p:nvSpPr>
        <p:spPr>
          <a:xfrm>
            <a:off x="4435336" y="1220339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Rectangle 24"/>
          <p:cNvSpPr/>
          <p:nvPr/>
        </p:nvSpPr>
        <p:spPr>
          <a:xfrm>
            <a:off x="4635015" y="1220339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ectangle 25"/>
          <p:cNvSpPr/>
          <p:nvPr/>
        </p:nvSpPr>
        <p:spPr>
          <a:xfrm>
            <a:off x="4834695" y="1220339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ectangle 26"/>
          <p:cNvSpPr/>
          <p:nvPr/>
        </p:nvSpPr>
        <p:spPr>
          <a:xfrm>
            <a:off x="5246403" y="4647412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ectangle 27"/>
          <p:cNvSpPr/>
          <p:nvPr/>
        </p:nvSpPr>
        <p:spPr>
          <a:xfrm>
            <a:off x="5446082" y="4647412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5645761" y="4647412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le 29"/>
          <p:cNvSpPr/>
          <p:nvPr/>
        </p:nvSpPr>
        <p:spPr>
          <a:xfrm>
            <a:off x="5845441" y="4647412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Rectangle 30"/>
          <p:cNvSpPr/>
          <p:nvPr/>
        </p:nvSpPr>
        <p:spPr>
          <a:xfrm>
            <a:off x="7340716" y="2909014"/>
            <a:ext cx="135471" cy="28995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Rectangle 31"/>
          <p:cNvSpPr/>
          <p:nvPr/>
        </p:nvSpPr>
        <p:spPr>
          <a:xfrm>
            <a:off x="7540395" y="2909014"/>
            <a:ext cx="135471" cy="28995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Rectangle 32"/>
          <p:cNvSpPr/>
          <p:nvPr/>
        </p:nvSpPr>
        <p:spPr>
          <a:xfrm>
            <a:off x="7740074" y="2909014"/>
            <a:ext cx="135471" cy="2899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ectangle 33"/>
          <p:cNvSpPr/>
          <p:nvPr/>
        </p:nvSpPr>
        <p:spPr>
          <a:xfrm>
            <a:off x="7939754" y="2909014"/>
            <a:ext cx="135471" cy="28995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Flowchart: Direct Access Storage 11"/>
          <p:cNvSpPr/>
          <p:nvPr/>
        </p:nvSpPr>
        <p:spPr>
          <a:xfrm flipH="1">
            <a:off x="3051897" y="2893562"/>
            <a:ext cx="133263" cy="161846"/>
          </a:xfrm>
          <a:prstGeom prst="flowChartMagneticDrum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Flowchart: Direct Access Storage 34"/>
          <p:cNvSpPr/>
          <p:nvPr/>
        </p:nvSpPr>
        <p:spPr>
          <a:xfrm flipH="1">
            <a:off x="3051897" y="2353070"/>
            <a:ext cx="133263" cy="16184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Flowchart: Direct Access Storage 35"/>
          <p:cNvSpPr/>
          <p:nvPr/>
        </p:nvSpPr>
        <p:spPr>
          <a:xfrm flipH="1">
            <a:off x="5146521" y="288528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4985679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ight Arrow 36"/>
          <p:cNvSpPr/>
          <p:nvPr/>
        </p:nvSpPr>
        <p:spPr>
          <a:xfrm>
            <a:off x="2921028" y="2392717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ight Arrow 37"/>
          <p:cNvSpPr/>
          <p:nvPr/>
        </p:nvSpPr>
        <p:spPr>
          <a:xfrm>
            <a:off x="2954291" y="291834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3450138" y="1838460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5563149" y="1838460"/>
            <a:ext cx="1207087" cy="31242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B</a:t>
            </a:r>
            <a:endParaRPr lang="nl-NL" dirty="0"/>
          </a:p>
        </p:txBody>
      </p:sp>
      <p:sp>
        <p:nvSpPr>
          <p:cNvPr id="41" name="Rectangle 40"/>
          <p:cNvSpPr/>
          <p:nvPr/>
        </p:nvSpPr>
        <p:spPr>
          <a:xfrm>
            <a:off x="3444649" y="2872636"/>
            <a:ext cx="1201088" cy="31242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C</a:t>
            </a:r>
            <a:endParaRPr lang="nl-NL" dirty="0"/>
          </a:p>
        </p:txBody>
      </p:sp>
      <p:pic>
        <p:nvPicPr>
          <p:cNvPr id="2050" name="Picture 2" descr="Image result for fedor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104" y="3337560"/>
            <a:ext cx="429249" cy="401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ubuntu logo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1280" y="3322387"/>
            <a:ext cx="450993" cy="359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7423" y="2299047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4104036" y="2199156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78" name="Picture 77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26146" y="3212239"/>
            <a:ext cx="227780" cy="281563"/>
          </a:xfrm>
          <a:prstGeom prst="rect">
            <a:avLst/>
          </a:prstGeom>
        </p:spPr>
      </p:pic>
      <p:pic>
        <p:nvPicPr>
          <p:cNvPr id="79" name="Picture 78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78311" y="2188044"/>
            <a:ext cx="383665" cy="362110"/>
          </a:xfrm>
          <a:prstGeom prst="rect">
            <a:avLst/>
          </a:prstGeom>
        </p:spPr>
      </p:pic>
      <p:pic>
        <p:nvPicPr>
          <p:cNvPr id="80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94" y="2306183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mysql 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176" y="3157071"/>
            <a:ext cx="516046" cy="34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088095" y="2239338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94570" y="2232352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290911" y="3260443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421880" y="3268200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33650" y="483456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5D1D3A5-2ACB-4AE2-BD45-98D531564918}"/>
              </a:ext>
            </a:extLst>
          </p:cNvPr>
          <p:cNvSpPr txBox="1"/>
          <p:nvPr/>
        </p:nvSpPr>
        <p:spPr>
          <a:xfrm>
            <a:off x="8364528" y="841057"/>
            <a:ext cx="889079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i="1" dirty="0"/>
              <a:t>Container images</a:t>
            </a:r>
            <a:endParaRPr lang="en-NL" sz="1300" i="1" dirty="0" err="1"/>
          </a:p>
        </p:txBody>
      </p:sp>
    </p:spTree>
    <p:extLst>
      <p:ext uri="{BB962C8B-B14F-4D97-AF65-F5344CB8AC3E}">
        <p14:creationId xmlns:p14="http://schemas.microsoft.com/office/powerpoint/2010/main" val="1814116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/>
          <p:cNvSpPr/>
          <p:nvPr/>
        </p:nvSpPr>
        <p:spPr>
          <a:xfrm>
            <a:off x="4235569" y="730608"/>
            <a:ext cx="4451231" cy="31325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4576193" y="1082200"/>
            <a:ext cx="3520809" cy="21410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 on Windows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is a Linux mechanism</a:t>
            </a:r>
          </a:p>
          <a:p>
            <a:r>
              <a:rPr lang="en-US" dirty="0"/>
              <a:t>In order to run on a Windows server,</a:t>
            </a:r>
            <a:br>
              <a:rPr lang="en-US" dirty="0"/>
            </a:br>
            <a:r>
              <a:rPr lang="en-US" dirty="0"/>
              <a:t>we use a Linux VM</a:t>
            </a:r>
          </a:p>
          <a:p>
            <a:pPr lvl="1"/>
            <a:r>
              <a:rPr lang="en-US" dirty="0" err="1"/>
              <a:t>VirtualBox</a:t>
            </a:r>
            <a:endParaRPr lang="en-US" dirty="0"/>
          </a:p>
          <a:p>
            <a:pPr lvl="1"/>
            <a:r>
              <a:rPr lang="en-US" dirty="0"/>
              <a:t>Hyper-V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Docker Toolbox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It is possible to run the Docker Engine inside a Docker Container</a:t>
            </a:r>
          </a:p>
          <a:p>
            <a:pPr lvl="1"/>
            <a:r>
              <a:rPr lang="en-US" dirty="0"/>
              <a:t>Docker Container inside Docker Container [inside VM]</a:t>
            </a:r>
          </a:p>
          <a:p>
            <a:pPr lvl="1"/>
            <a:endParaRPr lang="nl-NL" dirty="0"/>
          </a:p>
        </p:txBody>
      </p:sp>
      <p:grpSp>
        <p:nvGrpSpPr>
          <p:cNvPr id="81" name="Group 80"/>
          <p:cNvGrpSpPr/>
          <p:nvPr/>
        </p:nvGrpSpPr>
        <p:grpSpPr>
          <a:xfrm>
            <a:off x="4694823" y="1199579"/>
            <a:ext cx="3311774" cy="1906587"/>
            <a:chOff x="1143000" y="1028700"/>
            <a:chExt cx="7209000" cy="3753621"/>
          </a:xfrm>
        </p:grpSpPr>
        <p:sp>
          <p:nvSpPr>
            <p:cNvPr id="86" name="Rectangle 85"/>
            <p:cNvSpPr/>
            <p:nvPr/>
          </p:nvSpPr>
          <p:spPr>
            <a:xfrm>
              <a:off x="2545080" y="1232400"/>
              <a:ext cx="5014809" cy="282906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pic>
          <p:nvPicPr>
            <p:cNvPr id="87" name="Picture 6" descr="http://blog.vtc.com/wp-content/uploads/2012/09/windows-mac-os-linux.jpg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004"/>
            <a:stretch/>
          </p:blipFill>
          <p:spPr bwMode="auto">
            <a:xfrm>
              <a:off x="1441526" y="3747999"/>
              <a:ext cx="2097550" cy="1034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8" name="Can 87"/>
            <p:cNvSpPr/>
            <p:nvPr/>
          </p:nvSpPr>
          <p:spPr>
            <a:xfrm>
              <a:off x="4260599" y="3846978"/>
              <a:ext cx="1752600" cy="638862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500" dirty="0"/>
                <a:t>Disk </a:t>
              </a:r>
              <a:br>
                <a:rPr lang="en-US" sz="500" dirty="0"/>
              </a:br>
              <a:r>
                <a:rPr lang="en-US" sz="500" dirty="0"/>
                <a:t>Storage</a:t>
              </a:r>
            </a:p>
          </p:txBody>
        </p:sp>
        <p:sp>
          <p:nvSpPr>
            <p:cNvPr id="97" name="Cube 96"/>
            <p:cNvSpPr/>
            <p:nvPr/>
          </p:nvSpPr>
          <p:spPr>
            <a:xfrm>
              <a:off x="4183380" y="1028700"/>
              <a:ext cx="2339340" cy="57150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500" dirty="0"/>
                <a:t>Memory</a:t>
              </a:r>
              <a:endParaRPr lang="nl-NL" sz="500" dirty="0"/>
            </a:p>
          </p:txBody>
        </p:sp>
        <p:sp>
          <p:nvSpPr>
            <p:cNvPr id="98" name="Rounded Rectangle 97"/>
            <p:cNvSpPr/>
            <p:nvPr/>
          </p:nvSpPr>
          <p:spPr>
            <a:xfrm>
              <a:off x="7052700" y="2057400"/>
              <a:ext cx="1299300" cy="131185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00"/>
                <a:t>CPUs</a:t>
              </a:r>
              <a:endParaRPr lang="en-US" sz="500" dirty="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1143000" y="2369820"/>
              <a:ext cx="1615440" cy="131185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Network interface</a:t>
              </a:r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IP </a:t>
              </a:r>
              <a:r>
                <a:rPr lang="nl-NL" sz="200" dirty="0" err="1"/>
                <a:t>address</a:t>
              </a:r>
              <a:endParaRPr lang="nl-NL" sz="200" dirty="0"/>
            </a:p>
            <a:p>
              <a:pPr marL="514350" lvl="1" indent="-171450">
                <a:buFont typeface="Arial" panose="020B0604020202020204" pitchFamily="34" charset="0"/>
                <a:buChar char="•"/>
              </a:pPr>
              <a:r>
                <a:rPr lang="nl-NL" sz="200" dirty="0"/>
                <a:t>Ports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Users &amp; groups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Environment Variables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Packages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200" dirty="0"/>
                <a:t>Services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3116580" y="1752600"/>
              <a:ext cx="1600200" cy="93726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3097617" y="2799570"/>
              <a:ext cx="1600200" cy="93726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5220763" y="1752600"/>
              <a:ext cx="1600200" cy="9372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5213153" y="2799570"/>
              <a:ext cx="1600200" cy="937260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2821098" y="186248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917671" y="1857030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821098" y="3204422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917671" y="3198971"/>
              <a:ext cx="590963" cy="3898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nl-NL" sz="100" dirty="0"/>
                <a:t>Network interface</a:t>
              </a:r>
            </a:p>
            <a:p>
              <a:r>
                <a:rPr lang="nl-NL" sz="100" dirty="0"/>
                <a:t>IP </a:t>
              </a:r>
              <a:r>
                <a:rPr lang="nl-NL" sz="100" dirty="0" err="1"/>
                <a:t>address</a:t>
              </a:r>
              <a:endParaRPr lang="nl-NL" sz="100" dirty="0"/>
            </a:p>
            <a:p>
              <a:r>
                <a:rPr lang="nl-NL" sz="100" dirty="0"/>
                <a:t>Ports</a:t>
              </a:r>
            </a:p>
            <a:p>
              <a:r>
                <a:rPr lang="en-US" sz="100" dirty="0"/>
                <a:t>Users &amp; groups</a:t>
              </a:r>
            </a:p>
            <a:p>
              <a:r>
                <a:rPr lang="en-US" sz="100" dirty="0"/>
                <a:t>Environment Variables</a:t>
              </a:r>
            </a:p>
            <a:p>
              <a:r>
                <a:rPr lang="en-US" sz="100" dirty="0"/>
                <a:t>Packages</a:t>
              </a:r>
            </a:p>
            <a:p>
              <a:r>
                <a:rPr lang="en-US" sz="100" dirty="0"/>
                <a:t>Services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235657" y="1220339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35336" y="1220339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4635015" y="1220339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4834695" y="1220339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246403" y="4098772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446082" y="4098772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645761" y="4098772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845441" y="4098772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7340716" y="2909014"/>
              <a:ext cx="135471" cy="2899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7540395" y="2909014"/>
              <a:ext cx="135471" cy="289957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7740074" y="2909014"/>
              <a:ext cx="135471" cy="28995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7939754" y="2909014"/>
              <a:ext cx="135471" cy="289957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0" name="Flowchart: Direct Access Storage 119"/>
            <p:cNvSpPr/>
            <p:nvPr/>
          </p:nvSpPr>
          <p:spPr>
            <a:xfrm flipH="1">
              <a:off x="3051897" y="2893562"/>
              <a:ext cx="133263" cy="161846"/>
            </a:xfrm>
            <a:prstGeom prst="flowChartMagneticDrum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1" name="Flowchart: Direct Access Storage 120"/>
            <p:cNvSpPr/>
            <p:nvPr/>
          </p:nvSpPr>
          <p:spPr>
            <a:xfrm flipH="1">
              <a:off x="3051897" y="2353070"/>
              <a:ext cx="133263" cy="161846"/>
            </a:xfrm>
            <a:prstGeom prst="flowChartMagneticDrum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2" name="Flowchart: Direct Access Storage 121"/>
            <p:cNvSpPr/>
            <p:nvPr/>
          </p:nvSpPr>
          <p:spPr>
            <a:xfrm flipH="1">
              <a:off x="5146521" y="2885288"/>
              <a:ext cx="133263" cy="161846"/>
            </a:xfrm>
            <a:prstGeom prst="flowChartMagneticDrum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3" name="Right Arrow 122"/>
            <p:cNvSpPr/>
            <p:nvPr/>
          </p:nvSpPr>
          <p:spPr>
            <a:xfrm>
              <a:off x="4985679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4" name="Right Arrow 123"/>
            <p:cNvSpPr/>
            <p:nvPr/>
          </p:nvSpPr>
          <p:spPr>
            <a:xfrm>
              <a:off x="2921028" y="2392717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5" name="Right Arrow 124"/>
            <p:cNvSpPr/>
            <p:nvPr/>
          </p:nvSpPr>
          <p:spPr>
            <a:xfrm>
              <a:off x="2954291" y="2918348"/>
              <a:ext cx="155645" cy="9785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500"/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3450138" y="1838460"/>
              <a:ext cx="1207087" cy="31242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A</a:t>
              </a:r>
              <a:endParaRPr lang="nl-NL" sz="500" dirty="0"/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5563149" y="1838460"/>
              <a:ext cx="1207087" cy="31242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B</a:t>
              </a:r>
              <a:endParaRPr lang="nl-NL" sz="500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3444649" y="2872636"/>
              <a:ext cx="1201088" cy="31242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500" dirty="0"/>
                <a:t>Application C</a:t>
              </a:r>
              <a:endParaRPr lang="nl-NL" sz="500" dirty="0"/>
            </a:p>
          </p:txBody>
        </p:sp>
        <p:pic>
          <p:nvPicPr>
            <p:cNvPr id="129" name="Picture 2" descr="Image result for fedora log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104" y="3337560"/>
              <a:ext cx="429249" cy="401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0" name="Picture 4" descr="Image result for ubuntu logo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1280" y="3322387"/>
              <a:ext cx="450993" cy="359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1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423" y="2299047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32" name="Group 102"/>
            <p:cNvGrpSpPr>
              <a:grpSpLocks noChangeAspect="1"/>
            </p:cNvGrpSpPr>
            <p:nvPr/>
          </p:nvGrpSpPr>
          <p:grpSpPr bwMode="auto">
            <a:xfrm>
              <a:off x="4104036" y="2199156"/>
              <a:ext cx="172344" cy="352852"/>
              <a:chOff x="4686300" y="1439863"/>
              <a:chExt cx="1577975" cy="2936875"/>
            </a:xfrm>
          </p:grpSpPr>
          <p:sp>
            <p:nvSpPr>
              <p:cNvPr id="137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8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39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0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1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2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3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4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5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6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7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8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49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  <p:sp>
            <p:nvSpPr>
              <p:cNvPr id="150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500"/>
              </a:p>
            </p:txBody>
          </p:sp>
        </p:grpSp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26146" y="3212239"/>
              <a:ext cx="227780" cy="281563"/>
            </a:xfrm>
            <a:prstGeom prst="rect">
              <a:avLst/>
            </a:prstGeom>
          </p:spPr>
        </p:pic>
        <p:pic>
          <p:nvPicPr>
            <p:cNvPr id="134" name="Picture 133"/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078311" y="2188044"/>
              <a:ext cx="383665" cy="362110"/>
            </a:xfrm>
            <a:prstGeom prst="rect">
              <a:avLst/>
            </a:prstGeom>
          </p:spPr>
        </p:pic>
        <p:pic>
          <p:nvPicPr>
            <p:cNvPr id="135" name="Picture 2" descr="Related imag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2794" y="230618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Picture 6" descr="Image result for mysql log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3176" y="3157071"/>
              <a:ext cx="516046" cy="3489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1" name="Picture 4" descr="Oracle"/>
          <p:cNvPicPr>
            <a:picLocks noChangeAspect="1" noChangeArrowheads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87"/>
          <a:stretch/>
        </p:blipFill>
        <p:spPr bwMode="auto">
          <a:xfrm>
            <a:off x="7772870" y="2898067"/>
            <a:ext cx="651751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2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 bwMode="auto">
          <a:xfrm>
            <a:off x="4031999" y="3295127"/>
            <a:ext cx="685630" cy="66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docker toolbox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087" y="2535657"/>
            <a:ext cx="660730" cy="551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93088A-4D4C-42AD-BFBC-2CDEBC8B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ADF0F-C88B-4C87-A89B-C42DAB5DC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3924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Run container image on Docker host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Running Docker Containers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106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475" y="1116043"/>
            <a:ext cx="1297501" cy="1920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870BC50-1F77-4CCF-BD80-F7253555F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 to Docker Containers for Oracle professionals</a:t>
            </a:r>
            <a:endParaRPr lang="nl-NL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6B2428-B564-4D2D-8E6D-106DB4B59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90509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NodeAppRunnerImage:latest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amis</a:t>
            </a:r>
            <a:r>
              <a:rPr lang="nl-NL" dirty="0"/>
              <a:t>/NodeAppRunnerImage:1.4</a:t>
            </a:r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ApplicationA</a:t>
            </a:r>
            <a:endParaRPr lang="nl-NL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354B5F-30BA-4091-90F9-C7C03913A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850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Flowchart: Direct Access Storage 109"/>
          <p:cNvSpPr/>
          <p:nvPr/>
        </p:nvSpPr>
        <p:spPr>
          <a:xfrm flipH="1">
            <a:off x="4008768" y="1624238"/>
            <a:ext cx="320295" cy="41179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1" name="Right Arrow 110"/>
          <p:cNvSpPr/>
          <p:nvPr/>
        </p:nvSpPr>
        <p:spPr>
          <a:xfrm>
            <a:off x="3696466" y="15532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-p 8010:8080 -p 8011:1521</a:t>
            </a:r>
          </a:p>
          <a:p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--network=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myBridgeNW</a:t>
            </a:r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-e APP_HOME=/home/apps/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-e PARAM1=value1</a:t>
            </a: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NodeAppRunnerImage:latest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amis</a:t>
            </a:r>
            <a:r>
              <a:rPr lang="nl-NL" dirty="0"/>
              <a:t>/NodeAppRunnerImage:1.4</a:t>
            </a:r>
          </a:p>
        </p:txBody>
      </p:sp>
      <p:sp>
        <p:nvSpPr>
          <p:cNvPr id="112" name="Right Arrow 111"/>
          <p:cNvSpPr/>
          <p:nvPr/>
        </p:nvSpPr>
        <p:spPr>
          <a:xfrm>
            <a:off x="3704086" y="17818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/>
          <p:cNvSpPr txBox="1"/>
          <p:nvPr/>
        </p:nvSpPr>
        <p:spPr>
          <a:xfrm>
            <a:off x="3705822" y="159405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8010</a:t>
            </a:r>
            <a:endParaRPr lang="nl-NL" sz="1100" dirty="0" err="1"/>
          </a:p>
        </p:txBody>
      </p:sp>
      <p:sp>
        <p:nvSpPr>
          <p:cNvPr id="114" name="TextBox 113"/>
          <p:cNvSpPr txBox="1"/>
          <p:nvPr/>
        </p:nvSpPr>
        <p:spPr>
          <a:xfrm>
            <a:off x="3713442" y="181503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8011</a:t>
            </a:r>
            <a:endParaRPr lang="nl-NL" sz="1100" dirty="0" err="1"/>
          </a:p>
        </p:txBody>
      </p:sp>
      <p:sp>
        <p:nvSpPr>
          <p:cNvPr id="115" name="Right Arrow 114"/>
          <p:cNvSpPr/>
          <p:nvPr/>
        </p:nvSpPr>
        <p:spPr>
          <a:xfrm>
            <a:off x="4300844" y="15789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4308464" y="18075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310200" y="161973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317820" y="184071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1521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ApplicationA</a:t>
            </a:r>
            <a:endParaRPr lang="nl-NL" sz="1200" dirty="0"/>
          </a:p>
        </p:txBody>
      </p:sp>
      <p:sp>
        <p:nvSpPr>
          <p:cNvPr id="45" name="Rounded Rectangle 44"/>
          <p:cNvSpPr/>
          <p:nvPr/>
        </p:nvSpPr>
        <p:spPr>
          <a:xfrm>
            <a:off x="3713442" y="2147275"/>
            <a:ext cx="2001892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APP_HOME=</a:t>
            </a:r>
            <a:br>
              <a:rPr lang="en-US" sz="1000" dirty="0"/>
            </a:br>
            <a:r>
              <a:rPr lang="nl-N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/home/apps/</a:t>
            </a:r>
            <a:r>
              <a:rPr lang="nl-NL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000" dirty="0"/>
          </a:p>
        </p:txBody>
      </p:sp>
      <p:sp>
        <p:nvSpPr>
          <p:cNvPr id="126" name="Rounded Rectangle 125"/>
          <p:cNvSpPr/>
          <p:nvPr/>
        </p:nvSpPr>
        <p:spPr>
          <a:xfrm>
            <a:off x="4904322" y="2558746"/>
            <a:ext cx="818797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PARAM1=value1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20101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Containers using Docker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sp>
        <p:nvSpPr>
          <p:cNvPr id="7" name="Rectangle 6"/>
          <p:cNvSpPr/>
          <p:nvPr/>
        </p:nvSpPr>
        <p:spPr>
          <a:xfrm>
            <a:off x="2545080" y="1232400"/>
            <a:ext cx="5014809" cy="34150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04"/>
          <a:stretch/>
        </p:blipFill>
        <p:spPr bwMode="auto">
          <a:xfrm>
            <a:off x="1304063" y="3970018"/>
            <a:ext cx="2097550" cy="103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4260599" y="4395618"/>
            <a:ext cx="3083400" cy="63886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Disk </a:t>
            </a:r>
            <a:br>
              <a:rPr lang="en-US" dirty="0"/>
            </a:br>
            <a:r>
              <a:rPr lang="en-US" dirty="0"/>
              <a:t>Storage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175760" y="1577340"/>
            <a:ext cx="2637592" cy="142750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Rectangle 28"/>
          <p:cNvSpPr/>
          <p:nvPr/>
        </p:nvSpPr>
        <p:spPr>
          <a:xfrm>
            <a:off x="4987418" y="4594379"/>
            <a:ext cx="1196272" cy="22649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1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host_files</a:t>
            </a:r>
            <a:endParaRPr lang="nl-NL" sz="1100" dirty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337203" y="4729862"/>
            <a:ext cx="869872" cy="2055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/data</a:t>
            </a:r>
            <a:endParaRPr lang="nl-NL" sz="1200" dirty="0">
              <a:solidFill>
                <a:schemeClr val="tx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5538422" y="1921413"/>
            <a:ext cx="1207087" cy="3124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Application A</a:t>
            </a:r>
            <a:endParaRPr lang="nl-NL" dirty="0"/>
          </a:p>
        </p:txBody>
      </p:sp>
      <p:pic>
        <p:nvPicPr>
          <p:cNvPr id="4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825" y="2572299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102"/>
          <p:cNvGrpSpPr>
            <a:grpSpLocks noChangeAspect="1"/>
          </p:cNvGrpSpPr>
          <p:nvPr/>
        </p:nvGrpSpPr>
        <p:grpSpPr bwMode="auto">
          <a:xfrm>
            <a:off x="6237369" y="2333831"/>
            <a:ext cx="172344" cy="352852"/>
            <a:chOff x="4686300" y="1439863"/>
            <a:chExt cx="1577975" cy="2936875"/>
          </a:xfrm>
        </p:grpSpPr>
        <p:sp>
          <p:nvSpPr>
            <p:cNvPr id="64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9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2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3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5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2" name="Cloud 81"/>
          <p:cNvSpPr/>
          <p:nvPr/>
        </p:nvSpPr>
        <p:spPr>
          <a:xfrm>
            <a:off x="5715334" y="115368"/>
            <a:ext cx="3257335" cy="82869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733" y="331391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83511" y="2716031"/>
            <a:ext cx="878464" cy="63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3116580" y="3846540"/>
            <a:ext cx="3696773" cy="3511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Docker Engine</a:t>
            </a:r>
            <a:endParaRPr lang="nl-NL" dirty="0"/>
          </a:p>
        </p:txBody>
      </p:sp>
      <p:pic>
        <p:nvPicPr>
          <p:cNvPr id="92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4632" y="3876621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181559" y="3815689"/>
            <a:ext cx="873162" cy="64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758711" y="384353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959580" y="365228"/>
            <a:ext cx="1335473" cy="962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5148" y="193729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693857" y="-95998"/>
            <a:ext cx="803889" cy="579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/>
          <p:cNvSpPr/>
          <p:nvPr/>
        </p:nvSpPr>
        <p:spPr>
          <a:xfrm>
            <a:off x="7178042" y="736787"/>
            <a:ext cx="826942" cy="210958"/>
          </a:xfrm>
          <a:prstGeom prst="rect">
            <a:avLst/>
          </a:prstGeom>
          <a:solidFill>
            <a:schemeClr val="tx2">
              <a:lumMod val="75000"/>
            </a:schemeClr>
          </a:solidFill>
          <a:scene3d>
            <a:camera prst="perspectiveContrastingLeftFacing"/>
            <a:lightRig rig="threePt" dir="t"/>
          </a:scene3d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Application A</a:t>
            </a:r>
            <a:endParaRPr lang="nl-NL" sz="800" dirty="0"/>
          </a:p>
        </p:txBody>
      </p:sp>
      <p:pic>
        <p:nvPicPr>
          <p:cNvPr id="8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114" y="933134"/>
            <a:ext cx="221509" cy="261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7" name="Group 102"/>
          <p:cNvGrpSpPr>
            <a:grpSpLocks noChangeAspect="1"/>
          </p:cNvGrpSpPr>
          <p:nvPr/>
        </p:nvGrpSpPr>
        <p:grpSpPr bwMode="auto">
          <a:xfrm>
            <a:off x="7476490" y="736109"/>
            <a:ext cx="172344" cy="352852"/>
            <a:chOff x="4686300" y="1439863"/>
            <a:chExt cx="1577975" cy="2936875"/>
          </a:xfrm>
        </p:grpSpPr>
        <p:sp>
          <p:nvSpPr>
            <p:cNvPr id="88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7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8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9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0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4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5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6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7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8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9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7" name="Right Arrow 36"/>
          <p:cNvSpPr/>
          <p:nvPr/>
        </p:nvSpPr>
        <p:spPr>
          <a:xfrm rot="2062409">
            <a:off x="1943361" y="3277237"/>
            <a:ext cx="1444843" cy="390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0" name="Flowchart: Direct Access Storage 109"/>
          <p:cNvSpPr/>
          <p:nvPr/>
        </p:nvSpPr>
        <p:spPr>
          <a:xfrm flipH="1">
            <a:off x="4008768" y="1624238"/>
            <a:ext cx="320295" cy="411796"/>
          </a:xfrm>
          <a:prstGeom prst="flowChartMagneticDrum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1" name="Right Arrow 110"/>
          <p:cNvSpPr/>
          <p:nvPr/>
        </p:nvSpPr>
        <p:spPr>
          <a:xfrm>
            <a:off x="3696466" y="15532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97145" y="1218180"/>
            <a:ext cx="3499723" cy="206017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run </a:t>
            </a: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 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-p 8010:8080 -p 8011:1521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--network=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myBridgeNW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-v 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hostworkdir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-v 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tmp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/files:/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host_files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--volumes-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dataContainer</a:t>
            </a:r>
            <a:endParaRPr lang="nl-NL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-e APP_HOME=/home/apps/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-e PARAM1=value1</a:t>
            </a:r>
          </a:p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amis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NodeAppRunnerImage:latest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/bin/</a:t>
            </a:r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bash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6141966" y="1218180"/>
            <a:ext cx="2800782" cy="427438"/>
          </a:xfrm>
          <a:prstGeom prst="wedgeRectCallout">
            <a:avLst>
              <a:gd name="adj1" fmla="val -2089"/>
              <a:gd name="adj2" fmla="val -1103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amis</a:t>
            </a:r>
            <a:r>
              <a:rPr lang="nl-NL" dirty="0"/>
              <a:t>/NodeAppRunnerImage:1.4</a:t>
            </a:r>
          </a:p>
        </p:txBody>
      </p:sp>
      <p:sp>
        <p:nvSpPr>
          <p:cNvPr id="112" name="Right Arrow 111"/>
          <p:cNvSpPr/>
          <p:nvPr/>
        </p:nvSpPr>
        <p:spPr>
          <a:xfrm>
            <a:off x="3704086" y="1781852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TextBox 42"/>
          <p:cNvSpPr txBox="1"/>
          <p:nvPr/>
        </p:nvSpPr>
        <p:spPr>
          <a:xfrm>
            <a:off x="3705822" y="159405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8010</a:t>
            </a:r>
            <a:endParaRPr lang="nl-NL" sz="1100" dirty="0" err="1"/>
          </a:p>
        </p:txBody>
      </p:sp>
      <p:sp>
        <p:nvSpPr>
          <p:cNvPr id="114" name="TextBox 113"/>
          <p:cNvSpPr txBox="1"/>
          <p:nvPr/>
        </p:nvSpPr>
        <p:spPr>
          <a:xfrm>
            <a:off x="3713442" y="1815036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8011</a:t>
            </a:r>
            <a:endParaRPr lang="nl-NL" sz="1100" dirty="0" err="1"/>
          </a:p>
        </p:txBody>
      </p:sp>
      <p:sp>
        <p:nvSpPr>
          <p:cNvPr id="115" name="Right Arrow 114"/>
          <p:cNvSpPr/>
          <p:nvPr/>
        </p:nvSpPr>
        <p:spPr>
          <a:xfrm>
            <a:off x="4300844" y="15789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6" name="Right Arrow 115"/>
          <p:cNvSpPr/>
          <p:nvPr/>
        </p:nvSpPr>
        <p:spPr>
          <a:xfrm>
            <a:off x="4308464" y="1807529"/>
            <a:ext cx="374090" cy="2489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4310200" y="161973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8080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4317820" y="1840713"/>
            <a:ext cx="3141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1521</a:t>
            </a:r>
            <a:endParaRPr lang="nl-NL" sz="1100" dirty="0" err="1">
              <a:solidFill>
                <a:schemeClr val="bg1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5213153" y="3093966"/>
            <a:ext cx="1600200" cy="642863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0" name="Flowchart: Direct Access Storage 119"/>
          <p:cNvSpPr/>
          <p:nvPr/>
        </p:nvSpPr>
        <p:spPr>
          <a:xfrm flipH="1">
            <a:off x="5146521" y="3182468"/>
            <a:ext cx="133263" cy="161846"/>
          </a:xfrm>
          <a:prstGeom prst="flowChartMagneticDrum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1" name="Right Arrow 120"/>
          <p:cNvSpPr/>
          <p:nvPr/>
        </p:nvSpPr>
        <p:spPr>
          <a:xfrm>
            <a:off x="4985679" y="3215528"/>
            <a:ext cx="155645" cy="978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2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421880" y="3268200"/>
            <a:ext cx="694905" cy="50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4" name="Rectangular Callout 123"/>
          <p:cNvSpPr/>
          <p:nvPr/>
        </p:nvSpPr>
        <p:spPr>
          <a:xfrm>
            <a:off x="6502630" y="3129277"/>
            <a:ext cx="1282848" cy="189244"/>
          </a:xfrm>
          <a:prstGeom prst="wedgeRectCallout">
            <a:avLst>
              <a:gd name="adj1" fmla="val -45450"/>
              <a:gd name="adj2" fmla="val 131218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dataContainer</a:t>
            </a:r>
            <a:endParaRPr lang="nl-NL" sz="1200" dirty="0"/>
          </a:p>
        </p:txBody>
      </p:sp>
      <p:sp>
        <p:nvSpPr>
          <p:cNvPr id="125" name="Rectangular Callout 124"/>
          <p:cNvSpPr/>
          <p:nvPr/>
        </p:nvSpPr>
        <p:spPr>
          <a:xfrm>
            <a:off x="6846076" y="2261298"/>
            <a:ext cx="1282848" cy="189244"/>
          </a:xfrm>
          <a:prstGeom prst="wedgeRectCallout">
            <a:avLst>
              <a:gd name="adj1" fmla="val -59706"/>
              <a:gd name="adj2" fmla="val 990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ApplicationA</a:t>
            </a:r>
            <a:endParaRPr lang="nl-NL" sz="1200" dirty="0"/>
          </a:p>
        </p:txBody>
      </p:sp>
      <p:sp>
        <p:nvSpPr>
          <p:cNvPr id="45" name="Rounded Rectangle 44"/>
          <p:cNvSpPr/>
          <p:nvPr/>
        </p:nvSpPr>
        <p:spPr>
          <a:xfrm>
            <a:off x="3713442" y="2147275"/>
            <a:ext cx="2001892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APP_HOME=</a:t>
            </a:r>
            <a:br>
              <a:rPr lang="en-US" sz="1000" dirty="0"/>
            </a:br>
            <a:r>
              <a:rPr lang="nl-NL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/home/apps/</a:t>
            </a:r>
            <a:r>
              <a:rPr lang="nl-NL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applicationA</a:t>
            </a:r>
            <a:endParaRPr lang="nl-NL" sz="1000" dirty="0"/>
          </a:p>
        </p:txBody>
      </p:sp>
      <p:sp>
        <p:nvSpPr>
          <p:cNvPr id="126" name="Rounded Rectangle 125"/>
          <p:cNvSpPr/>
          <p:nvPr/>
        </p:nvSpPr>
        <p:spPr>
          <a:xfrm>
            <a:off x="4904322" y="2558746"/>
            <a:ext cx="818797" cy="3217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PARAM1=value1</a:t>
            </a:r>
            <a:endParaRPr lang="nl-NL" sz="1000" dirty="0"/>
          </a:p>
        </p:txBody>
      </p:sp>
    </p:spTree>
    <p:extLst>
      <p:ext uri="{BB962C8B-B14F-4D97-AF65-F5344CB8AC3E}">
        <p14:creationId xmlns:p14="http://schemas.microsoft.com/office/powerpoint/2010/main" val="352254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are </a:t>
            </a:r>
            <a:r>
              <a:rPr lang="en-US" i="1" dirty="0"/>
              <a:t>ephemeral (*</a:t>
            </a:r>
            <a:endParaRPr lang="nl-NL" i="1" baseline="30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334" y="1791219"/>
            <a:ext cx="5730737" cy="2209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720001" y="4660490"/>
            <a:ext cx="278281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(* Candidate for IT word of the year 2018</a:t>
            </a:r>
            <a:endParaRPr lang="nl-NL" sz="1200" i="1" dirty="0" err="1"/>
          </a:p>
        </p:txBody>
      </p:sp>
    </p:spTree>
    <p:extLst>
      <p:ext uri="{BB962C8B-B14F-4D97-AF65-F5344CB8AC3E}">
        <p14:creationId xmlns:p14="http://schemas.microsoft.com/office/powerpoint/2010/main" val="2029227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state that needs to survive should be on an externally mapped volume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 to Docker Containers for Oracle professionals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24</a:t>
            </a:fld>
            <a:endParaRPr lang="nl-NL" noProof="0" dirty="0"/>
          </a:p>
        </p:txBody>
      </p:sp>
      <p:pic>
        <p:nvPicPr>
          <p:cNvPr id="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1561749" y="813225"/>
            <a:ext cx="2156888" cy="155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>
            <a:off x="2426341" y="2344102"/>
            <a:ext cx="427704" cy="801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Can 8"/>
          <p:cNvSpPr/>
          <p:nvPr/>
        </p:nvSpPr>
        <p:spPr>
          <a:xfrm>
            <a:off x="1074861" y="3289296"/>
            <a:ext cx="3148781" cy="1135219"/>
          </a:xfrm>
          <a:prstGeom prst="can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Disk Volume</a:t>
            </a:r>
            <a:endParaRPr lang="nl-NL" dirty="0"/>
          </a:p>
        </p:txBody>
      </p:sp>
      <p:sp>
        <p:nvSpPr>
          <p:cNvPr id="10" name="Rectangular Callout 9"/>
          <p:cNvSpPr/>
          <p:nvPr/>
        </p:nvSpPr>
        <p:spPr>
          <a:xfrm>
            <a:off x="5230247" y="1520286"/>
            <a:ext cx="3052916" cy="715296"/>
          </a:xfrm>
          <a:prstGeom prst="wedgeRectCallout">
            <a:avLst>
              <a:gd name="adj1" fmla="val -133418"/>
              <a:gd name="adj2" fmla="val 9872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-v /data:/u01/app/data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7677" y="4158987"/>
            <a:ext cx="120866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/u01/app/data</a:t>
            </a:r>
            <a:endParaRPr lang="nl-NL" sz="1300" dirty="0"/>
          </a:p>
        </p:txBody>
      </p:sp>
      <p:sp>
        <p:nvSpPr>
          <p:cNvPr id="12" name="Rectangular Callout 9">
            <a:extLst>
              <a:ext uri="{FF2B5EF4-FFF2-40B4-BE49-F238E27FC236}">
                <a16:creationId xmlns:a16="http://schemas.microsoft.com/office/drawing/2014/main" id="{A4C187CF-1C96-43C2-8DDD-F3F7C2EFE5A4}"/>
              </a:ext>
            </a:extLst>
          </p:cNvPr>
          <p:cNvSpPr/>
          <p:nvPr/>
        </p:nvSpPr>
        <p:spPr>
          <a:xfrm>
            <a:off x="4453381" y="2546847"/>
            <a:ext cx="4606647" cy="715296"/>
          </a:xfrm>
          <a:prstGeom prst="wedgeRectCallout">
            <a:avLst>
              <a:gd name="adj1" fmla="val -87451"/>
              <a:gd name="adj2" fmla="val -1144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--mount source=/u01,target=</a:t>
            </a:r>
            <a:r>
              <a:rPr lang="nl-NL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/u01/app/data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0B38350-0729-454E-A699-F6C0753E7CAD}"/>
              </a:ext>
            </a:extLst>
          </p:cNvPr>
          <p:cNvSpPr txBox="1"/>
          <p:nvPr/>
        </p:nvSpPr>
        <p:spPr>
          <a:xfrm>
            <a:off x="2546649" y="1238080"/>
            <a:ext cx="46487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/data</a:t>
            </a:r>
            <a:endParaRPr lang="nl-NL" sz="1300" dirty="0"/>
          </a:p>
        </p:txBody>
      </p:sp>
    </p:spTree>
    <p:extLst>
      <p:ext uri="{BB962C8B-B14F-4D97-AF65-F5344CB8AC3E}">
        <p14:creationId xmlns:p14="http://schemas.microsoft.com/office/powerpoint/2010/main" val="239868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Implicit</a:t>
            </a:r>
            <a:r>
              <a:rPr lang="nl-NL" dirty="0"/>
              <a:t> Docker Container Image Interface:</a:t>
            </a:r>
            <a:br>
              <a:rPr lang="nl-NL" dirty="0"/>
            </a:br>
            <a:r>
              <a:rPr lang="nl-NL" dirty="0"/>
              <a:t>environment variables, </a:t>
            </a:r>
            <a:r>
              <a:rPr lang="nl-NL" dirty="0" err="1"/>
              <a:t>ports</a:t>
            </a:r>
            <a:r>
              <a:rPr lang="nl-NL" dirty="0"/>
              <a:t>, volumes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44" y="792000"/>
            <a:ext cx="4447455" cy="3906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Cloud 21"/>
          <p:cNvSpPr/>
          <p:nvPr/>
        </p:nvSpPr>
        <p:spPr>
          <a:xfrm>
            <a:off x="5440225" y="51416"/>
            <a:ext cx="3672407" cy="1008112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Docker Hub</a:t>
            </a:r>
            <a:endParaRPr lang="en-US" dirty="0"/>
          </a:p>
        </p:txBody>
      </p:sp>
      <p:pic>
        <p:nvPicPr>
          <p:cNvPr id="23" name="Picture 8" descr="https://s.w.org/about/images/fanart/logo_500x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4561" y="248155"/>
            <a:ext cx="402508" cy="4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448" y="173043"/>
            <a:ext cx="614306" cy="3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188" y="436400"/>
            <a:ext cx="5111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7569544" y="2887299"/>
            <a:ext cx="1790034" cy="129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006657" y="1340768"/>
            <a:ext cx="2097864" cy="151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0" descr="https://upload.wikimedia.org/wikipedia/en/thumb/6/62/MySQL.svg/1280px-MySQL.sv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0368">
            <a:off x="8237432" y="3070525"/>
            <a:ext cx="614306" cy="31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https://s.w.org/about/images/fanart/logo_500x5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73765">
            <a:off x="6952393" y="1622336"/>
            <a:ext cx="402508" cy="402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Left Arrow 29"/>
          <p:cNvSpPr/>
          <p:nvPr/>
        </p:nvSpPr>
        <p:spPr>
          <a:xfrm>
            <a:off x="7668448" y="1881914"/>
            <a:ext cx="1198621" cy="754998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link </a:t>
            </a:r>
            <a:r>
              <a:rPr lang="nl-NL" dirty="0" err="1"/>
              <a:t>mysql</a:t>
            </a:r>
            <a:endParaRPr lang="en-US" dirty="0"/>
          </a:p>
        </p:txBody>
      </p:sp>
      <p:sp>
        <p:nvSpPr>
          <p:cNvPr id="31" name="Right Arrow 30"/>
          <p:cNvSpPr/>
          <p:nvPr/>
        </p:nvSpPr>
        <p:spPr>
          <a:xfrm>
            <a:off x="3494354" y="1492987"/>
            <a:ext cx="3024336" cy="127921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Parameters:</a:t>
            </a:r>
          </a:p>
          <a:p>
            <a:pPr algn="ctr"/>
            <a:r>
              <a:rPr lang="nl-NL" sz="1200" dirty="0"/>
              <a:t>WORDPRESS_DB_PASSWORD, WORDPRESS_DB_USER, …</a:t>
            </a:r>
            <a:endParaRPr lang="en-US" sz="1200" dirty="0"/>
          </a:p>
        </p:txBody>
      </p:sp>
      <p:cxnSp>
        <p:nvCxnSpPr>
          <p:cNvPr id="32" name="Elbow Connector 31"/>
          <p:cNvCxnSpPr>
            <a:endCxn id="30" idx="3"/>
          </p:cNvCxnSpPr>
          <p:nvPr/>
        </p:nvCxnSpPr>
        <p:spPr>
          <a:xfrm rot="16200000" flipV="1">
            <a:off x="8474510" y="2651972"/>
            <a:ext cx="1025572" cy="240453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Up Arrow 32"/>
          <p:cNvSpPr/>
          <p:nvPr/>
        </p:nvSpPr>
        <p:spPr>
          <a:xfrm>
            <a:off x="7241509" y="3861049"/>
            <a:ext cx="1919354" cy="1027436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Volume</a:t>
            </a:r>
          </a:p>
          <a:p>
            <a:pPr algn="ctr"/>
            <a:r>
              <a:rPr lang="nl-NL" sz="1600" dirty="0"/>
              <a:t>..:</a:t>
            </a:r>
            <a:r>
              <a:rPr lang="en-US" sz="1600" dirty="0"/>
              <a:t>/</a:t>
            </a:r>
            <a:r>
              <a:rPr lang="en-US" sz="1600" dirty="0" err="1"/>
              <a:t>var</a:t>
            </a:r>
            <a:r>
              <a:rPr lang="en-US" sz="1600" dirty="0"/>
              <a:t>/lib</a:t>
            </a:r>
            <a:br>
              <a:rPr lang="en-US" sz="1600" dirty="0"/>
            </a:br>
            <a:r>
              <a:rPr lang="en-US" sz="1600" dirty="0"/>
              <a:t>/</a:t>
            </a:r>
            <a:r>
              <a:rPr lang="en-US" sz="1600" dirty="0" err="1"/>
              <a:t>mysql</a:t>
            </a:r>
            <a:endParaRPr lang="nl-NL" sz="1600" dirty="0"/>
          </a:p>
        </p:txBody>
      </p:sp>
      <p:sp>
        <p:nvSpPr>
          <p:cNvPr id="34" name="Right Arrow 33"/>
          <p:cNvSpPr/>
          <p:nvPr/>
        </p:nvSpPr>
        <p:spPr>
          <a:xfrm>
            <a:off x="5360546" y="2806561"/>
            <a:ext cx="2648189" cy="12305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Parameters:</a:t>
            </a:r>
          </a:p>
          <a:p>
            <a:pPr algn="ctr"/>
            <a:r>
              <a:rPr lang="nl-NL" sz="1200" dirty="0"/>
              <a:t>MYSQL_DATABASE, MYSQL_ROOT_PASSWORD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9616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and Managing Containers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| Pause | Stop | Delete | Export | Import containers</a:t>
            </a:r>
          </a:p>
          <a:p>
            <a:r>
              <a:rPr lang="en-US" dirty="0"/>
              <a:t>Save | Load Images</a:t>
            </a:r>
          </a:p>
          <a:p>
            <a:r>
              <a:rPr lang="en-US" dirty="0"/>
              <a:t>List containers | images | networks | …</a:t>
            </a:r>
          </a:p>
          <a:p>
            <a:r>
              <a:rPr lang="en-US" dirty="0"/>
              <a:t>Inspect container</a:t>
            </a:r>
          </a:p>
          <a:p>
            <a:r>
              <a:rPr lang="en-US" dirty="0"/>
              <a:t>Run multiple instances of an image</a:t>
            </a:r>
          </a:p>
          <a:p>
            <a:r>
              <a:rPr lang="en-US" dirty="0"/>
              <a:t>Execute into running container</a:t>
            </a:r>
          </a:p>
          <a:p>
            <a:r>
              <a:rPr lang="en-US" dirty="0"/>
              <a:t>Attach to (standard input | output | error stream of) </a:t>
            </a:r>
            <a:br>
              <a:rPr lang="en-US" dirty="0"/>
            </a:br>
            <a:r>
              <a:rPr lang="en-US" dirty="0"/>
              <a:t>running container</a:t>
            </a:r>
          </a:p>
          <a:p>
            <a:r>
              <a:rPr lang="en-US" dirty="0"/>
              <a:t>Get Container Logs</a:t>
            </a:r>
          </a:p>
          <a:p>
            <a:r>
              <a:rPr lang="en-US" dirty="0"/>
              <a:t>Create Network</a:t>
            </a:r>
          </a:p>
          <a:p>
            <a:r>
              <a:rPr lang="en-US" dirty="0"/>
              <a:t>Connect container to network</a:t>
            </a:r>
          </a:p>
          <a:p>
            <a:r>
              <a:rPr lang="en-US" dirty="0"/>
              <a:t>Experimental feature: Snapshot (</a:t>
            </a:r>
            <a:r>
              <a:rPr lang="en-US" dirty="0">
                <a:hlinkClick r:id="rId2"/>
              </a:rPr>
              <a:t>CRIU</a:t>
            </a:r>
            <a:r>
              <a:rPr lang="en-US" dirty="0"/>
              <a:t>)</a:t>
            </a:r>
            <a:endParaRPr lang="nl-NL" dirty="0"/>
          </a:p>
        </p:txBody>
      </p:sp>
      <p:pic>
        <p:nvPicPr>
          <p:cNvPr id="9218" name="Picture 2" descr="Image result for docker manage container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435" y="1223500"/>
            <a:ext cx="3548258" cy="34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831D8FB-AA18-4499-8D09-37AC545BB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F1C4C29-A6BD-4BCE-9EFB-D10381491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79266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 tools for Managing Docker Runtime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Kitematic</a:t>
            </a:r>
            <a:endParaRPr lang="en-US" dirty="0"/>
          </a:p>
          <a:p>
            <a:r>
              <a:rPr lang="en-US" dirty="0"/>
              <a:t>Portainer.io</a:t>
            </a:r>
          </a:p>
          <a:p>
            <a:r>
              <a:rPr lang="en-US" dirty="0"/>
              <a:t>Simple Docker UI</a:t>
            </a:r>
          </a:p>
          <a:p>
            <a:r>
              <a:rPr lang="en-US" dirty="0" err="1"/>
              <a:t>Dockstation</a:t>
            </a:r>
            <a:endParaRPr lang="en-US" dirty="0"/>
          </a:p>
          <a:p>
            <a:r>
              <a:rPr lang="en-US" dirty="0"/>
              <a:t>Shipyard</a:t>
            </a:r>
          </a:p>
          <a:p>
            <a:r>
              <a:rPr lang="en-US" dirty="0" err="1"/>
              <a:t>MicroBadger</a:t>
            </a:r>
            <a:endParaRPr lang="en-US" dirty="0"/>
          </a:p>
          <a:p>
            <a:r>
              <a:rPr lang="en-US" dirty="0"/>
              <a:t>Foxy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40" y="782540"/>
            <a:ext cx="5120996" cy="32243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00" y="2394706"/>
            <a:ext cx="3915467" cy="2465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0426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Create a runnable Docker Container image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Building Docker Container Images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14214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container images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Manual:</a:t>
            </a:r>
          </a:p>
          <a:p>
            <a:pPr lvl="1"/>
            <a:r>
              <a:rPr lang="en-US" dirty="0"/>
              <a:t>Run a container</a:t>
            </a:r>
          </a:p>
          <a:p>
            <a:pPr lvl="1"/>
            <a:r>
              <a:rPr lang="en-US" dirty="0"/>
              <a:t>Perform all installation and configuration</a:t>
            </a:r>
          </a:p>
          <a:p>
            <a:pPr lvl="1"/>
            <a:r>
              <a:rPr lang="en-US" dirty="0"/>
              <a:t>Commit the container and tag as new Container Image</a:t>
            </a:r>
          </a:p>
          <a:p>
            <a:pPr lvl="1"/>
            <a:r>
              <a:rPr lang="en-US" dirty="0"/>
              <a:t>Push Image to Registry to reuse</a:t>
            </a:r>
          </a:p>
          <a:p>
            <a:endParaRPr lang="nl-NL" dirty="0"/>
          </a:p>
        </p:txBody>
      </p:sp>
      <p:sp>
        <p:nvSpPr>
          <p:cNvPr id="16" name="Rectangle 15"/>
          <p:cNvSpPr/>
          <p:nvPr/>
        </p:nvSpPr>
        <p:spPr>
          <a:xfrm>
            <a:off x="1648638" y="2430633"/>
            <a:ext cx="7082201" cy="24423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</p:txBody>
      </p:sp>
      <p:pic>
        <p:nvPicPr>
          <p:cNvPr id="17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278" y="4327311"/>
            <a:ext cx="710913" cy="51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loud 19"/>
          <p:cNvSpPr/>
          <p:nvPr/>
        </p:nvSpPr>
        <p:spPr>
          <a:xfrm>
            <a:off x="4903850" y="280854"/>
            <a:ext cx="3939605" cy="85796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Docker Hub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23" name="Picture 2" descr="C:\Users\lucas_j\AppData\Local\Temp\SNAGHTMLd5533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606"/>
          <a:stretch/>
        </p:blipFill>
        <p:spPr bwMode="auto">
          <a:xfrm>
            <a:off x="2120785" y="2476094"/>
            <a:ext cx="6356761" cy="87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99" y="434601"/>
            <a:ext cx="418963" cy="28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5" descr="C:\Users\lucas_j\AppData\Local\Temp\SNAGHTMLd9d09b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13"/>
          <a:stretch/>
        </p:blipFill>
        <p:spPr bwMode="auto">
          <a:xfrm>
            <a:off x="2120785" y="3398582"/>
            <a:ext cx="6356761" cy="104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be 26"/>
          <p:cNvSpPr/>
          <p:nvPr/>
        </p:nvSpPr>
        <p:spPr>
          <a:xfrm>
            <a:off x="6005194" y="753775"/>
            <a:ext cx="1401446" cy="290996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Dockersig-trial:1.0</a:t>
            </a:r>
            <a:endParaRPr lang="en-US" sz="1050" dirty="0"/>
          </a:p>
        </p:txBody>
      </p:sp>
      <p:sp>
        <p:nvSpPr>
          <p:cNvPr id="3" name="Freeform 2"/>
          <p:cNvSpPr/>
          <p:nvPr/>
        </p:nvSpPr>
        <p:spPr>
          <a:xfrm>
            <a:off x="6957060" y="1028700"/>
            <a:ext cx="2015559" cy="2506980"/>
          </a:xfrm>
          <a:custGeom>
            <a:avLst/>
            <a:gdLst>
              <a:gd name="connsiteX0" fmla="*/ 769620 w 2015559"/>
              <a:gd name="connsiteY0" fmla="*/ 2506980 h 2506980"/>
              <a:gd name="connsiteX1" fmla="*/ 1714500 w 2015559"/>
              <a:gd name="connsiteY1" fmla="*/ 1866900 h 2506980"/>
              <a:gd name="connsiteX2" fmla="*/ 1943100 w 2015559"/>
              <a:gd name="connsiteY2" fmla="*/ 967740 h 2506980"/>
              <a:gd name="connsiteX3" fmla="*/ 571500 w 2015559"/>
              <a:gd name="connsiteY3" fmla="*/ 838200 h 2506980"/>
              <a:gd name="connsiteX4" fmla="*/ 0 w 2015559"/>
              <a:gd name="connsiteY4" fmla="*/ 0 h 250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559" h="2506980">
                <a:moveTo>
                  <a:pt x="769620" y="2506980"/>
                </a:moveTo>
                <a:cubicBezTo>
                  <a:pt x="1144270" y="2315210"/>
                  <a:pt x="1518920" y="2123440"/>
                  <a:pt x="1714500" y="1866900"/>
                </a:cubicBezTo>
                <a:cubicBezTo>
                  <a:pt x="1910080" y="1610360"/>
                  <a:pt x="2133600" y="1139190"/>
                  <a:pt x="1943100" y="967740"/>
                </a:cubicBezTo>
                <a:cubicBezTo>
                  <a:pt x="1752600" y="796290"/>
                  <a:pt x="895350" y="999490"/>
                  <a:pt x="571500" y="838200"/>
                </a:cubicBezTo>
                <a:cubicBezTo>
                  <a:pt x="247650" y="676910"/>
                  <a:pt x="123825" y="338455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8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71"/>
          <a:stretch/>
        </p:blipFill>
        <p:spPr bwMode="auto">
          <a:xfrm>
            <a:off x="3575159" y="126615"/>
            <a:ext cx="913680" cy="11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FB05793-F9AC-4729-811A-73D56CD73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3877F3-03D9-4AC6-9F74-27BC1B77E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670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7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Oracle </a:t>
            </a:r>
            <a:r>
              <a:rPr lang="en-US" dirty="0" err="1"/>
              <a:t>OpenWorld</a:t>
            </a:r>
            <a:endParaRPr lang="en-US" dirty="0"/>
          </a:p>
          <a:p>
            <a:r>
              <a:rPr lang="en-US" dirty="0" err="1"/>
              <a:t>JavaOne</a:t>
            </a:r>
            <a:endParaRPr lang="en-US" dirty="0"/>
          </a:p>
          <a:p>
            <a:r>
              <a:rPr lang="en-US" dirty="0"/>
              <a:t>Oracle Code</a:t>
            </a:r>
          </a:p>
          <a:p>
            <a:r>
              <a:rPr lang="en-US" dirty="0" err="1"/>
              <a:t>Devoxx</a:t>
            </a:r>
            <a:r>
              <a:rPr lang="en-US" dirty="0"/>
              <a:t> </a:t>
            </a:r>
          </a:p>
          <a:p>
            <a:r>
              <a:rPr lang="en-US" dirty="0"/>
              <a:t>Java and Oracle User Group meetups</a:t>
            </a:r>
          </a:p>
          <a:p>
            <a:r>
              <a:rPr lang="en-US" dirty="0" err="1"/>
              <a:t>JavaOne</a:t>
            </a:r>
            <a:r>
              <a:rPr lang="en-US" dirty="0"/>
              <a:t> Rockstar (</a:t>
            </a:r>
            <a:r>
              <a:rPr lang="en-US" dirty="0" err="1"/>
              <a:t>JavaOne</a:t>
            </a:r>
            <a:r>
              <a:rPr lang="en-US" dirty="0"/>
              <a:t> 2015)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ODevC</a:t>
            </a:r>
            <a:r>
              <a:rPr lang="en-US" dirty="0"/>
              <a:t> Yatra 2018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45"/>
            <a:r>
              <a:rPr lang="en-US">
                <a:solidFill>
                  <a:srgbClr val="FFFFFF"/>
                </a:solidFill>
                <a:latin typeface="Arial" panose="020B0604020202020204"/>
              </a:rPr>
              <a:t>Intro to Docker Containers for Oracle professionals</a:t>
            </a:r>
            <a:endParaRPr lang="nl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14F1411D-0280-154F-AEAC-4C20B7AA46B2}" type="slidenum">
              <a:rPr lang="nl-NL">
                <a:solidFill>
                  <a:srgbClr val="FFFFFF"/>
                </a:solidFill>
                <a:latin typeface="Arial" panose="020B0604020202020204"/>
              </a:rPr>
              <a:pPr defTabSz="685745"/>
              <a:t>3</a:t>
            </a:fld>
            <a:endParaRPr lang="nl-NL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9938" name="Picture 2" descr="Image result for java rocks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054" y="367327"/>
            <a:ext cx="4351035" cy="4348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otn yatra">
            <a:extLst>
              <a:ext uri="{FF2B5EF4-FFF2-40B4-BE49-F238E27FC236}">
                <a16:creationId xmlns:a16="http://schemas.microsoft.com/office/drawing/2014/main" id="{1362DF99-1CA6-4DEE-8CF2-5E5C9B966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50" y="3195424"/>
            <a:ext cx="2158799" cy="138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46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container images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Scripted </a:t>
            </a:r>
            <a:br>
              <a:rPr lang="en-US" dirty="0"/>
            </a:br>
            <a:r>
              <a:rPr lang="en-US" dirty="0"/>
              <a:t>(automated &amp; repeatable/evolvable):</a:t>
            </a:r>
          </a:p>
          <a:p>
            <a:pPr lvl="1"/>
            <a:r>
              <a:rPr lang="en-US" dirty="0"/>
              <a:t>Create Docker Build file</a:t>
            </a:r>
          </a:p>
          <a:p>
            <a:pPr lvl="1"/>
            <a:r>
              <a:rPr lang="en-US" dirty="0"/>
              <a:t>Select base image</a:t>
            </a:r>
          </a:p>
          <a:p>
            <a:pPr lvl="1"/>
            <a:r>
              <a:rPr lang="en-US" dirty="0"/>
              <a:t>Gather files required during build</a:t>
            </a:r>
          </a:p>
          <a:p>
            <a:pPr lvl="1"/>
            <a:r>
              <a:rPr lang="en-US" dirty="0"/>
              <a:t>Consider multistage build</a:t>
            </a:r>
          </a:p>
          <a:p>
            <a:pPr lvl="2"/>
            <a:r>
              <a:rPr lang="en-US" dirty="0"/>
              <a:t>To purge intermediate artifacts</a:t>
            </a:r>
          </a:p>
          <a:p>
            <a:pPr lvl="1"/>
            <a:r>
              <a:rPr lang="en-US" dirty="0"/>
              <a:t>Build and Commit Image</a:t>
            </a:r>
          </a:p>
          <a:p>
            <a:pPr lvl="1"/>
            <a:r>
              <a:rPr lang="en-US" dirty="0"/>
              <a:t>Commit build file to </a:t>
            </a:r>
            <a:r>
              <a:rPr lang="en-US" dirty="0" err="1"/>
              <a:t>Git</a:t>
            </a:r>
            <a:endParaRPr lang="en-US" dirty="0"/>
          </a:p>
          <a:p>
            <a:pPr lvl="1"/>
            <a:r>
              <a:rPr lang="en-US" dirty="0"/>
              <a:t>Push Image to Registry</a:t>
            </a:r>
          </a:p>
          <a:p>
            <a:endParaRPr lang="nl-NL" dirty="0"/>
          </a:p>
        </p:txBody>
      </p:sp>
      <p:sp>
        <p:nvSpPr>
          <p:cNvPr id="20" name="Cloud 19"/>
          <p:cNvSpPr/>
          <p:nvPr/>
        </p:nvSpPr>
        <p:spPr>
          <a:xfrm>
            <a:off x="4903851" y="280854"/>
            <a:ext cx="3752470" cy="857968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Docker Hub</a:t>
            </a:r>
          </a:p>
          <a:p>
            <a:pPr algn="ctr"/>
            <a:endParaRPr lang="en-US" sz="1400" dirty="0"/>
          </a:p>
          <a:p>
            <a:pPr algn="ctr"/>
            <a:endParaRPr lang="en-US" sz="1400" dirty="0"/>
          </a:p>
        </p:txBody>
      </p:sp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99" y="434601"/>
            <a:ext cx="418963" cy="28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ube 26"/>
          <p:cNvSpPr/>
          <p:nvPr/>
        </p:nvSpPr>
        <p:spPr>
          <a:xfrm>
            <a:off x="6005194" y="753775"/>
            <a:ext cx="1401446" cy="290996"/>
          </a:xfrm>
          <a:prstGeom prst="cub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Dockersig-trial:1.0</a:t>
            </a:r>
            <a:endParaRPr lang="en-US" sz="1050" dirty="0"/>
          </a:p>
        </p:txBody>
      </p:sp>
      <p:sp>
        <p:nvSpPr>
          <p:cNvPr id="3" name="Freeform 2"/>
          <p:cNvSpPr/>
          <p:nvPr/>
        </p:nvSpPr>
        <p:spPr>
          <a:xfrm>
            <a:off x="6957060" y="1028700"/>
            <a:ext cx="2015559" cy="2506980"/>
          </a:xfrm>
          <a:custGeom>
            <a:avLst/>
            <a:gdLst>
              <a:gd name="connsiteX0" fmla="*/ 769620 w 2015559"/>
              <a:gd name="connsiteY0" fmla="*/ 2506980 h 2506980"/>
              <a:gd name="connsiteX1" fmla="*/ 1714500 w 2015559"/>
              <a:gd name="connsiteY1" fmla="*/ 1866900 h 2506980"/>
              <a:gd name="connsiteX2" fmla="*/ 1943100 w 2015559"/>
              <a:gd name="connsiteY2" fmla="*/ 967740 h 2506980"/>
              <a:gd name="connsiteX3" fmla="*/ 571500 w 2015559"/>
              <a:gd name="connsiteY3" fmla="*/ 838200 h 2506980"/>
              <a:gd name="connsiteX4" fmla="*/ 0 w 2015559"/>
              <a:gd name="connsiteY4" fmla="*/ 0 h 2506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5559" h="2506980">
                <a:moveTo>
                  <a:pt x="769620" y="2506980"/>
                </a:moveTo>
                <a:cubicBezTo>
                  <a:pt x="1144270" y="2315210"/>
                  <a:pt x="1518920" y="2123440"/>
                  <a:pt x="1714500" y="1866900"/>
                </a:cubicBezTo>
                <a:cubicBezTo>
                  <a:pt x="1910080" y="1610360"/>
                  <a:pt x="2133600" y="1139190"/>
                  <a:pt x="1943100" y="967740"/>
                </a:cubicBezTo>
                <a:cubicBezTo>
                  <a:pt x="1752600" y="796290"/>
                  <a:pt x="895350" y="999490"/>
                  <a:pt x="571500" y="838200"/>
                </a:cubicBezTo>
                <a:cubicBezTo>
                  <a:pt x="247650" y="676910"/>
                  <a:pt x="123825" y="338455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004" y="3710346"/>
            <a:ext cx="4009096" cy="1034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http://www.slashroot.in/sites/default/files/styles/article_image_full_node/public/field/image/Dockerfile%20to%20build%20images_0.PNG?itok=xP4EIrx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99" y="3298938"/>
            <a:ext cx="2516220" cy="1475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871"/>
          <a:stretch/>
        </p:blipFill>
        <p:spPr bwMode="auto">
          <a:xfrm>
            <a:off x="3575159" y="126615"/>
            <a:ext cx="913680" cy="116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https://camo.githubusercontent.com/fc74cf4a092fe0d9d193bdc46b0f9821883fa3cd/68747470733a2f2f662e636c6f75642e6769746875622e636f6d2f6173736574732f37323931392f3338313630382f30373464306230362d613565332d313165322d386237662d3966303965623264646661652e6a706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290" y="2449699"/>
            <a:ext cx="1139319" cy="64353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Up Arrow 1"/>
          <p:cNvSpPr/>
          <p:nvPr/>
        </p:nvSpPr>
        <p:spPr>
          <a:xfrm>
            <a:off x="5544629" y="3093234"/>
            <a:ext cx="381634" cy="255235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1E34C2-AFAD-402E-BEB8-BA2E652B25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26985-6374-4BB2-A26D-D2A1E5B9E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2557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27" grpId="0" animBg="1"/>
      <p:bldP spid="3" grpId="0" animBg="1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89AA3E4-1CB4-41F7-8725-3ABE87C9B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843739"/>
            <a:ext cx="5528077" cy="3872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 Build Files on GitHub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140" b="71326"/>
          <a:stretch/>
        </p:blipFill>
        <p:spPr bwMode="auto">
          <a:xfrm>
            <a:off x="4722373" y="3254861"/>
            <a:ext cx="4340941" cy="147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ular Callout 7"/>
          <p:cNvSpPr/>
          <p:nvPr/>
        </p:nvSpPr>
        <p:spPr>
          <a:xfrm>
            <a:off x="7852343" y="2894407"/>
            <a:ext cx="855314" cy="450530"/>
          </a:xfrm>
          <a:prstGeom prst="wedgeRectCallout">
            <a:avLst>
              <a:gd name="adj1" fmla="val -108141"/>
              <a:gd name="adj2" fmla="val 175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Summer 2018</a:t>
            </a:r>
            <a:endParaRPr lang="nl-NL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D5E7D7-BEF6-4FF1-9349-33E8D51AA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322" y="4178105"/>
            <a:ext cx="2453853" cy="4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345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Distribute Docker Container images using Container Registry and more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Shipping Docker Container Images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77" y="2155009"/>
            <a:ext cx="2743164" cy="190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92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EE0314-7A98-4A68-8055-2D13769B2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 not share container image – share container build file!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019C0-6323-46A5-8417-312E13B3F2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AutoShape 2" descr="Image result for whale">
            <a:extLst>
              <a:ext uri="{FF2B5EF4-FFF2-40B4-BE49-F238E27FC236}">
                <a16:creationId xmlns:a16="http://schemas.microsoft.com/office/drawing/2014/main" id="{73DAC474-706D-42BD-81B8-54D95B5F4C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8" name="AutoShape 4" descr="Image result for whale">
            <a:extLst>
              <a:ext uri="{FF2B5EF4-FFF2-40B4-BE49-F238E27FC236}">
                <a16:creationId xmlns:a16="http://schemas.microsoft.com/office/drawing/2014/main" id="{17A1EADF-CD49-4B80-BB2A-E5EC3E88559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9" name="AutoShape 6" descr="data:image/jpeg;base64,/9j/4AAQSkZJRgABAQAAAQABAAD/2wCEAAkGBxMTEhUTEhMWFRUXFxgYGRgYGBgdGhsbGBgeFx0YGBkaHiggHholGxcdITEhJikrLy4uGB8zODMtNygtLisBCgoKDg0OGxAQGjUlHyUtLS0tLS0tLS0tLS0tLS0tLS0tLS0tLS0tLS0tLS0tLS0tLS0tLS0tLS0tLS0tLS0tLf/AABEIAKgBLAMBIgACEQEDEQH/xAAcAAABBQEBAQAAAAAAAAAAAAAEAQIDBQYABwj/xABDEAACAQMCAwUGAwUHAwMFAAABAhEAAyESMQRBUQUiYXGBBhMykaGxQlLBB2LR4fAUIzNygpLxFWOiJEOyRFNzwtL/xAAZAQADAQEBAAAAAAAAAAAAAAAAAQIDBAX/xAAkEQACAgICAwACAwEAAAAAAAAAAQIREiEDMRNBUWHwFCLxI//aAAwDAQACEQMRAD8A9ACY8ZpGnn86I/qKjZK7kzloiNNFSMlNiqRIoNOFIFp1AxaUmkC89qSpGPVqcTUQNPBoaCxZpQaSaWaQxaSK4GlpANmupdNcBQAkVS+0fYgvhXWBet5Rv/1J6H6VeRTSKaYmrK/2W9pV4j/094FLyYIIzirviOHK77dazfbPZHvGF20dF5dm5MByb9DypOF9t0W21vi0dHSAQILHxAny8DPOpkq2ui4vLT7NDSCl4e4ly2ty3lHAZTGYOcjkacBU2FCAGlpa4mgBNNNa3TqcDRYEBSmxREVEaaYqIzSGpIpjCqEMpppzVGapEsQmoyadSEVSEyOkmnstRVaIY4GnhhUNdRQWWgriKaK41gbiNTAtSAUoWnYqOC1zLTwtOK1NjogimsKnKc6aVqkxUD0oqU2hXe6p5IVDTSrXG3T0ShsdHaaUinAU25dVfiIFRY6FriKrb/blsHSo1Gqy97QXDIUKp/rqf6kVSi2S5JGlNR3WAyTHnWN4zt28SQOQ3BMA+MD9OVVl/j7jkgvykSM4PQ5iT051S42Q+VG7u8Wg3YdcZrO9rdp8K4/vF22Y6QR4qZkZrI9pdo3gO8x0gE6lGQY1Z6jnv/Ois8QHYM7Mw0lTAyQR0nrpGDzGKrCiPK30eh+z/tYltyufdzAJjJIk7Yjyrc2eJDqGtMHHQ7/P+VeAXyqksusLpgmfxlsjSsYwPn1yLf2d9qrttgCSPQkbefn/ACqJQT6NI8jXZ7J/b0IywXwbBHzpyXlOxB8jWC7T9pxcXUUzI2mWHWRgcvr0rPN7QmSBbBA54zBzEb45fxoXGJ8tM9h1UhvKvxEDzIFeRjt47gOscgYx5QTH8fGpbfbmykyc4M55fSTvFPxC86+HqicYkwHUnpIqVjXi/G8c2vE+BBIjkCJBxO/8zGg4X2tvCASTEdCTPd+h/nzofF8Bcy9npAFREVlU9rGAGpATOYz4Rj+sE1M/taoYgphfiIZTp5GSSBvjBNTgy/JE0lxMVAVrPL7cWRkriTEMJjkWBjSDyqHiPb6yoUtZbMzDAwQdjiQeeRTSkJzj9NKaaRVFZ9tuFbV8UAgFsQJO+cHbbfHpVnw/anD3Pgv2yemoA/WmFp9MKphWp3tEcqQLRYUQBaXRUsUsU7CidRThSClFZGh1KDSV1ADxS0xafNIYhpKcaQ0AJSgUoFR3r6oCWIAHWgCUUJx3aNu18Rk7wN46kchVPxnb7FtNoACJliBjrnZcg+u9Zq5ftO6jW125kd1QEx4sYdvp51pHj+mUuRLo0HE+0LtOjQgAmSRtPUnFVllr10El1C/mmRIxgCJ38N6de4hl3UcgulEgCPxMdU79BA6TVTxXaL5BPuwRgA3GA2OACR4RvWiXwzlL6wpuFuCZvyon4dS88QCIg9IP1qHi392AVNt+7EuTJ5zGDOenKqBuNJ1EHnkywXlOxAbpFB3mxBHKN8+EA55ff1qjLL4H8R2mYKFUYCZDHceDap6edBvxyYLDPKCTGIgyMcxvz8KDdwRM5JIE9cyRtkEAk+VclzUAAVIM7iTPnuDmJ8jimTsI4jjF20glhBVTMQPGdh6SDQHEEpO6qSpiAfDHSAZ/rMnD332gqCsTgfMjJEcvWn3mfUFZlLCIGrBmI5bd77daTGirW6AQSSAcQQCDMfIc+cYpfeESoENv3TpIiMRsOYp/E2iJbWIPIyJHTIGZAG303DuWyci1qknbOcGTH8tqzZstl5wHEppJuF7bgfiAZG2iVG0jpOxOKXj+L1lSWnbTAAUAGBjkQIE71nzcVSe8yxvBJA89UyM/WjuH4vUhBYMF6gYnMnqMARjbnQpLoHF9iLeYEwrGcmGHTbwMRPWn8MLrEaFumMlba6s5eSANgMztgZpLfZz3CCCrHEgHO8ZGJjfnANXXZ/YVy33ltXdD29LXbin3YwSdGjLd7kJMDcyaLGo2C8DavvpKW3O4+EnvdJg5jO3WlscQSxgkEKTtOF3MkmBnf+Naz2M4OyLHuBdl21ahrACoTkkwTqcYjpM92iu1OwGuXhqZvdqo0SbRQsABGhchFUAAE9euTMHw60Zqxxy6RJ8wCGOcEgx0nEeo5jggtpt5IcQeRMxPegCDBzI5cs6U+xyuZdrqgLnSFAZzvpk4Tz6UXw3s9Z1KUtm6gDNN1+5OIP8Ad9JIMk7+FPMPF9PPylq465FsliAVJIxGGicA8xJls8od2nwV9dXvdajUpcaWMMw0xBAAfEGYGMYr1HhOzhaHuwBBWBbtpbBxzfSrFmMmSQNh0mncVaUKGuWrILA/4rB2GoyWAIbI3gjlU5FeM8m4e2WXINtNydRAOmSJJwWjYCcnC70Zd7Qd9AtAKyZVlVQRHeIXSAZ3YszGc7Vuu1+yE4tXQXHAAAQIhCLG3eJxtORiTWQ4zsq5ZY6G0KsCNQZmhvxgZbuKcd0EkYBNPIlwDOwfa/iLbLbu8Xa0ka5uZCqTOXjLEMSFWZjcctz2H7W2L+oSUKk/H3ZEwCATInxrxy7YW2zLoLBVUB9RAiBPvG3RdtIEHrvgZeMuLcRlaSNMEJ6hYI8zPMyZOImy6+H0W7LjIk7CRJjMjrXV5R2L2sxvW2S21y+hcIBBBa4o1CSe6FVS2DG8V6spwJxTBOwmlFIKWszQ6aQUtcBQAs0tdNLSAUCukUk0B2p2ktlCx35DqaErBuh/aXaC2Vls9ANz/KsXx3a73mbUpZQY3i2p3HeA7x8qD7Z7Sd2l2GASBuI5gCe/tsMeOYoa8V063cMY+BTkCSCCymFBjIHlXRGFHNPkctIMs8Kbg1GWtzOqClrG4/M2RE4PjRx7RULp4e0I/EbRJ3n8ZJjbmQdtqqr3aLXHPvdWlV0qswJBACKp26RnMdTVh7wosdxSSdBUamDHGkHmT+bpimJP4BYy4AUzgwCxYZPeIJIzuWjzqr4vigTuSeZ73dgkTg9R8wBRvEgROhyCSdVwvMnMAA6sDoeu2arL5IMQdIJPxMYMYAjVO2JzmedUZsFuXg7AA6tonMZiZ5HP0pli2pAJmFIWcGSZBXVg7SIrjazhzqAJaGBHITKmZI8DBHpSe+ADIqLpfIJEtsc90ZOeXjjnQSQGyDcCwYBGVhts/hnboag4lJBDMPH7gCPX50+45AIkAflM+JOpRMeZAwfE1AWWJgsNMZIAA5gEZmds8/lJaRA7gYAIGTBiZG5O8Dw5Zqf34aTIDEZG4HdH1M7fbNLdDKO6sqWDHu5BEwZMwYMZwfI5gZmBIAgADluNOBGD4fx5qy6JrFifhGox+HMiJiAMxA5deVMfgXVWMuq9dJgnIA1SM8zE7dKK7P7Iu3RK2mYaokIWgYPe0hipPLc+lW/HdmC2oQ8OykEFmKXCYEDDABdMgYIGdoqSlZjm1CCGBjrtE7kxnYUV2d2feusoRbLsZ7rFcAAkli0DTHU86P4jstGg++tnmxY6SBnSFX4tuRgfSh+ylAuqqsFUHUkuQghs6gwIZsSCJ+0Q7NFRseyewIuW7d+2rMoM27egnlglH0osAY0jltudBwfZOlpe3xcDAyGA2hQBqJUDHeJJ5k0HxlzhrgE8XfUA7ak0t4sV0tA8GFTjtGzA0XuGccs3LfllCZ86GaKiyvdoz/7haJEXOHJPdMFd9wRERvQ1i2zmVRMchw9yYPJowPKfWpuFvg/C4b/Jd4lvlCUZoWJVXLR/7gdU9feuCfMfKl0PsEtcHdVO6r+8EjurZtbn8zSfhM/Omlrhab7W1B63XcwCQBgwSe7I5Dzqd+OsD47nDgxkLb1AHGzEid98UIO0wCBZZj42rIUDcZZZH9ZpqxOkEe/aCoS+Q/O3bFtOXOCJn7b0Fca5bUlYtBcDS1oNgGQzQScGR/KouN7QEEXFZgT/AO5eGPGEz86zXF8WWLLaVcJpkWyy7Ez7x1CgkHeeQ6RVKJEp0Pv+0DHGp3mNALoSDt39a7T4VW3u2+IOkXCpt7soKbZU6lVYjn9OdVfaj3NUXG0gKogQCoJGqdpUxuZ22oX3qMRcjUFJAnbbJExmRsM5rOU3dIcYpxuTLfiu37OtFAAEZYAEiYBXQe6hgYIHjV32V7FLxS+9N9APeAkA951mSrvMhiDGBpEbV5xedfeQgLajjGrJwFAjO8RXpnsD7GcSkXOIdrdvBW1J1kZ+LPcHhv5VSk6Fisr9Fp7MdncMhB4LWzC8PeybZRUyN4lSASIBkg5xtt6S1aVRpVQqjkAAPkKWmIJFKBSLSioNBwWuiuFOIpDGinxXAV11wokmB4/YUgIOM4gW1Lnltnc+tef9u8c7sTKyxHgyjYZOIJBED6itL2zfLMJAKwYBPOJnxI/Q1nb9hVyG1EyBqYrnTOWBB0jfBO4reCrZhyu9FI/D5APeIYIV1TkwADEgDDbbahika2QwUCCB8K8o5b8zGd85qe/fCsQcwEB0x3zBJGQMQBidiD+YAK1xpvOxUaCWZgYlplZOfCdxsJitLMKCXVnaFYloBIXVzgqFO2kgzII2qU6QCzRcYEjkVUAlSCxgsSQd8DaCM0FZ7VQOTdg793ug5wJMbY68yKD4ntW6U+MWshe7KhY5EzhYB29ckUAaF+LnDDUy/h7gE7z3jBEwOXWgu0MqBqyDpKAAZI7xKqTOw6+lUf8Aa7xB1gE4XJGlt5MGQD+9jcSMxQ1jtAg5MaYPjjff4Zx4CNs0BtlgqWzBeVzuAQO8fxSN51CRB5bU67bCgDUNJLElQGMjEkASTEEyZk86E13LkEBigyYjBjGSYGMGdpETtUItEd4QxL/hz3jmJJBicbeNFhQ26oUACS2ZMx9PHcefKntwx2WFkyYP33MkxAz4xRjXIGpkgaTCgKWKwcsfhAGImN8TiYDaDKTb7uSJMkZbBODnboPUUhor2twACRmG+HIycd4AzP2B51ouzOwE4iwrFihBMFbZuETBgmQBnMQd6qeNA+KFJHMgyZOxMGY2+cZio+E4hlYhCyj8qyNQPNh9PtSZSZuuD4NLWz2tcAE+5KNjOYad5+dHm9cIhbtudslwR4xp+k1nbHbOm0oliQQGDMp3HITmc86Ne8IkLbYeDFD65AmTyNTRqpolu274tm0eJtXJGTccKYmDC+5IjE5BqLh+yr4CTxVkFZggRg/hUBAqjxgnJ251j8ZY94Q1oh2gDTcYzzAJBxv1ogcRZJI9w5jca3AGdt4/4ooWRf3L/E5A4jhx6v8AbRQvB9puxuLrebbaWb39oAmNWBExB6VUJdtt8PBiPze8x69+hbnEIJi1ZySZN3UJ8pPyiliV5DRcV2sFUs1wEDeeJc+kW1k+QoPh+3C47lu3MwIttdmBuWYYqj/tjhYC2l8VtAA+ReP1qv4rta5trJ5Eajj0AX9aaiTLlNFxnaHFHV7y+lsH8Kgu5xyCtAwOpiqK5xt1rhDXSwA3cgADOF0GZmByO9VHEcW5BEQpxvEzy/560PaLMdElicwsn/4+tDjZC5Wtl+/HgLPxHrGmckwN2+oqu4nirjGVYACeUARsRP4t8753xRXA+zPF3RC2WUZ71whB5we99K0XZ/7OJA/tN8n922I/82/hNWyEmYfiOMUMwJLzGNwSJjfn/PJq27L9iuN4rvFPcqfxXCw8e6o7xEjnAxg16X2V7M8Jw5DWrKhl2YyzfNpj0q+Q+NQ4m0dFH7K+yHD8GAUXVdiDdb4j10/lHgPUmtJTVNOFSWIabXE0k0xBSin01c1KgrNmggFPipAooDtfiLiIPdLqdjAgEx47H6+PkV2PpEnH9oJZEscxIXmf5eNUh4/Uxe5uIxyjoJzuROOWYoLhuHuLc1XGbUQfjGZk96DIIAPIzk8gCG8dcJwTAGrfvLAGSQIGT13mPPRRSMnNsG4682oEGGnUPh5zJIMROknY71mu0+2NLwznSw2BOBp5gIAJB+HxUeRfH8YyiAvMiQMgmYBBUQFA5g4xgGTRXnZgpOLhctq7gwQ3jAUQc92fSK0oxbsjbtNQSRpwGaARAgCYGRJgH03zkA9oBYMNcZVkiFBPUtIBiORzk4HN/B2AJuOE0hmiG+HSBLwNwWOOU9YoPg+zTfAcPnZxpLOYJ720xOnnPyo2Okuwzs3gnuliwYyM6CADAJyHnHfB5kDlsKZftL351mdmJWMDLsPjGZxPL0pRwBDKtt3LopWYNswxO+omM/blVT2j2kgZh7q2XwNetmWRidJ7v0J8aTkooFFyYtziAe73iOZG4jkZiIx8/nGnFKhlobYkNkEg7QMxyyeRqtv62AJJIiZ8/AbCmgLjx8Y+vrHSsnyM2jxI1XGdtNcAWVUDe2gKjBxgHfIySfhPSoLfGELGIJmAN4iACx+n8ao7V8yMgQBAPjOczBzU6XREMCRg7nw2kHHzqlOyXx0X1ztDCDSG0kANAzAIOoZJ1Cd+cb0Ubx7wUIsqGETPdgkSACTjMRPyrOrd041YBMEEAkcsj4s/erYXpOsSW3ByGJOdI8NRn/jNp2ZyjRPwl0k96c6QJJEkZ2Mwdv8AcesVLftIQSdIyeokCYBxEQPCgmu91SJPdg6sRu0Y5kA5GceElBdORqwRnJyNPOdgOuZ9BTsmie0zDvBZ0mQQIGAcwCcjp4nnmpl4t2Gp3DZMbDEE7xMQI9KHuDvAgiF/WOXqc9M77T29wQNweRjDbnbu+Pj60wbIuO4nXpWVUiDCloJyYJOojA5dPKiOEujSGgZxGt1ExPOSTGd9jNVfGLp0kAgDOTMneJ+Xyoe/fMADSN2kLk/igkbCTt1PIVN0VjZdcVxGcETG3fIPmSMY6VFa4rTtK42GgD00gt9RNR9l9i8VfPdss2xDMCgHjLZ9VH2zqOyvYEDvX7mZnTbLAf7mz8gNqaTZL10ZuWYnQrOxjuqGJP3I251dcF7GcTchn0WF5TLN6hTE+ord9n9nWrK6bSKi+A38zuT50TV0KvpmuzvYThUzdL3zudZhc/uLE+pNaThuDt2xptoqKOSqAPpUgNKDRRY2M04CkAp1AHCpVaoxSxSoZOHpS1DTSs9TiVkSG5XaqHJpweniTkXQFTaYxTFXPOporlbOpDCKQVJFD8bcCIzdBQBTdrcQBckeIyBnTuIO+/zFZU8aSxC5MRqCgZlYUkmBIdjEZOkDNHdoAtqnJBhWzABzORG+MHeBiazXG8VoSQDdLhzrQA6m3gKFMyrEmRzEkZnoiqRyzlbI+LumVVtTKMFAMQ4JDMVbbIgjOw5mq82rMsWkZIABkwBnSCJUHuySJMnzpnF8czamkLbdpXRA1mMnJM94nZRvg1RW+02usFFoXHJgFtZk96AYOR4mMAzApuVEqLfRruxuEsvdEtoUliY0qd/wzOncgx08jVte9ouGtf8ApOHsBWMw2kwWmDNxjO3NsERFYHibjMDat2tN0gjSUUDTHxqxMg8wMAR40Jw6W1YluI1sxGpjzAAYgfFqgkDfJHQVMnuio6TZa+3XElUCo0kt3jnoWMeGdz0rBh8Rj9atu1eIe/cJGFnERtsDjyptvsp2OASScA5J+XOsJQlJ6OiPJGK/s9gVp2MZiJyZjxP267UR70Rp0jAgn7MYO8ctq0fDex3GOf8AAbnkoE+8HkPKTV12f+y++2bj208SdRmegx+lUuKSJfLFmCtSAAIjpPPrnJ+XrUllGZgCdyTJnCzGfDPSvVuF/ZdZWNd52OJAUKPLMwav+F9h+BQYsBiDu5LeGQTBqlAWbfo8WNppiNRxuD0xiZI6EmIotOCI31AiYB5QJjlnz+teh+1HbNvhgeH4QJbb8RUKNMn4RpiG3zuPOsZkrnJMEnJ3G85zNaKKMZTYPAAWGBiDp0iDgxBIgdcx1ya5mJJ8MjGJ+xAG/mN4EOFlpJkcxPzPpv8Aai7XCHAzM7nf5jNVRnYOjGYzJBHL8O+wiMz0zHkZYtBk67cueRM7849KJs9lloIwBHLPnPly8KvOB7G1/CNKzlusdOp/rwpipsrOwuwUv3SWEokFiTuw2Tbbr6VsuF7IsIQbdpFbaYz8zmpOB4dLa6FEAT6k7k9Sd6MtnlTKSEtrUgFKaUxTsoaBSinZ2+9O00WFDJpacLdOFulaHTGKtOApQu+ajLRR2HRJNJrqNn2+f9Coi1OhORM1ymm5UJak1U8SHIkL0mqmTXaqqhWa1RTxUaJMZJn/AJnFSrbI55+v1rzT0RrGqT2juEqijmZ9Nv151cOesms52/xDEstsS0AYO2CR9iOUfWrgtkTeig4xQ6DSe8VYGZkaSQFVTII1dIBj55Xte6tst7q6xEYIJAAaCFQxOnrp5Ko/CJK47iXtu4KGLY0rkATpOJBAA3JmIB5TFZbtbinOlSxJOuQVBxALNBEAEid4EL510PSOZbZDxHHFtVtnlASwCQQ51KFAPeDHoJ8iMUPw3aGhtTKsAwDHeHRjn4N4ycjyjrPZxYEqRrA7wP4ZMYnl3hkbRyk1W8WThRC6iFAQmIHdMwcydyRuuKylJrZsoRehOL7Va5cdtRLNgbjEBdh4Yg8ga2fsn+zx7ii5fm3qjSv4iN5IOw86N/Z57GBFHFcSs87akRHR2JxywPGa9P4TiBAlSJMg90z0kj+FEU1thKn/AFXRScB7OcNaPcsAmBllLbdJ235DpVtwnDAH/DRZ5gR18Mbn5+NWXvRB2n+sV2o74P6dee9V5GJccUD3rUjuwfHcfOkCkb7noD8oo22wPIVHeRd2A+v9RUqforFEFtTp2OPPyyao/artlrFshYFx8KZmOrbch9SKvTdBkKem5rz/ANpeKN260GVU6V+xIPOTz8qqO2TLSMuvCS2oklskyZnffxzMmifckzJPL1nx9aLSxA2M/oalS1yPlWhhiB2uD8P+KteC7M6/zqWzYKxClmOyj+eB50c/Z/FEHRoVgJAnVMcpBgfWky1FBfZ/ZIYBnnTyUc/E+HgKtigAABQRAjYD09KG7PtPoVbka473eIE9BvR5tqIJIHiTSLojFrVzX558K42SNx64j5yKnWDnXHyApNAYjIPmAfvBoUmJxRGSBucdYPyqIXJ2iP8AMJqa+4tkG45A5HS0Aekihr/H6z/dH3nlpz4GTIqk2S0kEBW5bEUy/c92AWx5yAPWm2eH0wkaecKYb1hqlNgHOQehJI35wYmec08gxIzxGBGlidoYbHzipkuufitsscyV+eCaZf4ZQPjQHGTGPnyqKxxSXRNu7beDDFW3+RztuKlux1T2S/2kkwEY+UfWSKbcuAEajpJ/NjbzpLVvWxjXt8S3O7MiV+lJf4C3OzapxJT5DMkRyoTBxBr/AB0CVV3AP4Y/UimcNxms/wCHcXzU+mRT07NsupAlsyyhlMcsqTjbnRT8NZCYt6vIj5HTNXmkZ+OV2RCOsRvII+pqEcVbJgOJmMyPTIpbXCvAYJpiDGoNgGdIkD+ulC/9U1ONfDXAJHeVrZKnoVBn70KYOK/bLH3WYkT0zPyionDAxpJ+f8KmvXbIJDMFETrJiAfGZEfrQJthySnFW2XYd8nblIOf501OwlBej0VLQBxXPZkzRMRUbvXnWd4JdSMg1lu29KsSWbInSCJJXPjAjkMnNafibvoOdYft25La27qkZYjAUxvIgsQSORAPWK24+zOb0YH2o7SLXHBCyJQIomXDSG7x+IKZgROmZ3rPhDNxxL9wggMZAIU94SsxpOA2ZG4MUd2zxiPCBCqatQeCC2N1EwB3jjlG80yxwPvNcOI0wxNzSGEMMgqANUgLIMQOuNmjCLH+xdgtddnI93GYEgsRiAJMHUZ/zHqat/Yv2UF3iG4h1AtW3YWwQRrgwMclGRH3qfsBBZVLKrLP3mlCTkhbYJXAyJ9CccvSuEsG1bVLaqQgxmM7yYHMyfWpao0Wzv7N+Ulf9WDTlt6TkttEdw+uTXF7xGyKZ8Tj1IE1zMwA7xbPP+CrAqRnEM2dax0ZRy54p/vLu3dz0B8uRobS53A6Dccx1P8AUfKW1cuiO9593l8jQ0BKt8r8agZ5Hr1mI/lTm4qQTy/Cd9/AZqayzQJAPz/Wo3t8wDHPNLRRVdpdphLRgmdlwNyOW+2TnpWOt2AIJG2wq/7dvh7ndGFkep3+wHpVRdWB4n7VojOSAHGPWans8OxHdEnkKYIJNX/YPAth2IVeQ5nxJ2HXnTsSiFdmcOtlZuFWZsEmIHOADk/yowcUhaEe2pj8n6nA8qIuWhiAGnxk/IxQz8OgH+AvPHdB896FTG7GcQhba8QYxH6aaba4lWGj3smYPdIyPNafbcN+AgbZAIz4rNPtW7KkwyYGwAxB9Z+VVpEgr8cgDE8TIUZGkT0wGH2FQHiXYA27ZZMQwZMiORAOfAgVZcRaS4MOmeR0Cf8Acs07glt21YBUA5hTn5Um0GL+lL7m8ZLWiucElSY8ToJ+vOpbnGC3Ae3eAiCQGIHrz9RV8OJCrKA/N8/+JqLhbuvIkH94E/IGD9BRl+BYfGVEcLdbXmRuYdSPIqo+9EpbuZVH7oGCUGkj/MzEgjqRFWrW2A+IKP3gBJ6Zaq6+WY6NJBPMFB8oNGVjxoabU959GBjYjoYZ1Az4RT7FuxrADJkfDgz/AKQM/pQq+z0MSz3Z/MbhYEeM5+kVEvYaFu+2uII7onH5SsZotfRJS+FxdtKAf8MAnkg39SBNBtwr94H3bkjHfa2TG0FZgUW3CpuEIxmG73qNWfWoLPDspLB7qDozAqf9LEx6RU2W0LwFrSo1WxbPUlrg9GYA0Tbck6g6ODyQMD8wx+UVJwtkkEsxycSB9h/E0+8mmCfd46rkHqO9E+lQ2UlorLnHrbwyNMZ1C7HodJ+3yoBfaC0s/wB0zCcabTGc89UT5mrxHvOTpKAf5GB9dUihOI4FVE3vceJODnHIgT6VSa9kNS9FTxHtApIiyyAjJb3Iz4qVJI8RPLBqG1YUyf73J/Ctgj0IAx6Var2XZMQARnJa5p+n2NGLwlgYgf16VeSXRGEn2zbtPSoGQnkazbe0V1QZtN5jUfljFIPadiuUYnYgyp8xiuXxyOrNGhfgSRloqp7W9n7d0aNWIggic8iCMqfGoR7TrpyhDflLD77VXt7XgFv7m4YmIa3HWS3SmozRLlEqO2f2eOXOhEe2wjBhljaCdth1+WKF4j9n19mEs3UmZwIIgY70g5PUbxVzxX7TbSfFaury3tkE+Yf9KHP7VLWnUbNyOqFTPzjFaLyfDP8A5/Sy7M9lDbuayBETEkmc7k7kBj86uG4SNp9Ky9n9rfCN8Vu6nj3G+itNXvZ/tnwV5S1u8sfvAr/8gKl5+0XFw9MKFvz+lOWyP6/Wov8Ar1gjF+yP9afxpje0NgD/AB7Wf31zGTEHJqdlWglbFd7vOR5mMVVP7b2A0AyM7Kx+woC9+0Ph0JGi9c/y2zy6aoqsZfBZx+moVOVD33C1jeL/AGiu+tbHAXi4/wDudwep0kek1neL9pu1bhkJZtKPwhldvMkyI8qagxOaNL2pwgW5IHd3/wCKor/eO39DYRVLxF/tJyHa5cIP5F1AeakaZ8oqJB2jcMBLmrkTaRcf6Qwn1FbKJm5o0nZ3BM5IAgbDpPj4Vr+zQVtBHZS4naeuMeVeWv7W8Twqm3lrmQ2sLCjwAHxeNZxu17ly5rNwi4euJ+VGFvZPlpaR70CR0J6AkfSKRuLM4tk+GqPp/KvGOH9o+Kt49+4J6NIFXXBe0XHqIa4XU9YNV4iP5CPTbekzrtkeW32Bp44W1HdgdCc151f9r+LXClB1hAH/APKQaGX2w4/8Nxjzzbtn6R+tT4pD/kQPSP8Aplp99DHmV/hJoS/2DYLSuSPFpG3NT4VguE9pu0GY7eRs2Rq8ot5+dWXDdo9ptGm3pXr7pACf9n1owkvY/JF+jajgtOQGOOUfUkFqH95dBOm308WPiC0fWgODu9oFTqvoG/8Ax4HhLKJ+VO4RuMLFTxaljyAtA+gCTU0y7+IJXhLjNL3JPINbtyPAAT9Zqc8Lf7p1QoOQCwGOcSonwobiLty2gDNed+RQE56tOD6/Ks9d4jtKZFsMNpKiYHhET6UU2JtI1jcPeLSL90ZnTpst6YH86l4hrgXIJP7rKD9Y+VZfhOC4t8tpJziWUiRGFQqNsGCKGudi3FbNiDPxKxBHmTcM5570UGT+GntcRcK54cgx8dwgT6qxoZLl7V3eGVgdz/aQB/tA2rOXey7xPeS+Nohx06mRvU3ZdtrLj3jMInu3HWG9Etn506Qrf7/hrbNpkBYe9B/IHVh8zTP7feb/AOnaRtqYr9VUiq4e0TghQw57ICDjaYkQf3eVHW+0rkZK3BHgSDyBHd/Sop+y7XpkiDimJLNoHJQusj/UR+lFaLgWW366c/7VOfSgOG4i8ymCuof9ogfMGIE9TSC5xYA+DJ392Nv9L0UOyS1avT8dsTtNq6I+dzT9KVuFb8/DnqSpknx0uB9K7iXvBZIDT0Cn6EfrQqIjCSoJ6mxn6YpiZ3Cdrkkq+cxOoGPRNqsHcHe2Sv5pH2JBrq6nJJBBtkXEcONlRfDUXM/pQq27umH4e22cQ0A+hH8a6uqbKoEu8I/OxaXzc48sx9qsLPEOFGpUjbFz7DnS11V2RVAjtwz5e2jkf9vUfmAaC4rs3hW7ws2o/MwCx8xNdXVVE3aAje7NtYZrM9In6BY+lSN2hw15YW4VjHcAU/QyBXV1WomMuSqVdgHCdj25lLWsHc3CrfQzHpV0PZ9TaClEEdAAAPDFdXVMmbRiqKvh+MsZtW+ItW3UkZHeJ896be7OBOr3653IQE/M11dWlGV2BcXxSWTI95cblJI+lV3G+1nGN3LalFjxJ+Z2pa6nSZm5NMpX4S/+QSTMnJ9SalTsu6cYB54AApK6mTgh47NvL3Ug+J2+dda4W+DpVg37oIx5V1dTsTigtL1+2IcFx4iSPXemJxdwZUqDy/D9CK6uoQpaLSz2/fUAXOFD9SrQT8qPt9q2mHe9/YP+Zseek7eddXVNI0cmkS/9NuudVviWcHxH0YQfrR7WuIEAqwXEkFiTH7zE4rq6spOmbwjasP4btBkGgW7mOd0sT6Fg0/Og+N424x1NbBI+HUTA/wBIt/rXV1JUU7J39oLwUaYXxKOfpT07SvsYTibTAjY2yCD1ww+1dXU8UTk7oVP+oAEB7Tg7fF9JJj5VL2Zw/FAkXbdpieaswI8wcH0jyrq6s3I1UfyXAcKO9oHgT/GoG4qzklVBHSB9RXV1NRsJSojtuoyjBQeTD6zU4tf9zB3iRPqtdXUNAmA8VdCjSeJIA5Fh9dQaaZ74HP8Aap/1p/8AzXV1Xhozc90f/9k=">
            <a:extLst>
              <a:ext uri="{FF2B5EF4-FFF2-40B4-BE49-F238E27FC236}">
                <a16:creationId xmlns:a16="http://schemas.microsoft.com/office/drawing/2014/main" id="{8AAA0A70-8FA5-431D-8A78-3DD98FC5648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034" name="Picture 10" descr="Related image">
            <a:extLst>
              <a:ext uri="{FF2B5EF4-FFF2-40B4-BE49-F238E27FC236}">
                <a16:creationId xmlns:a16="http://schemas.microsoft.com/office/drawing/2014/main" id="{C8CDE4DA-F384-4F24-A8E5-49B275539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063" y="1314748"/>
            <a:ext cx="5142606" cy="3428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handing over document">
            <a:extLst>
              <a:ext uri="{FF2B5EF4-FFF2-40B4-BE49-F238E27FC236}">
                <a16:creationId xmlns:a16="http://schemas.microsoft.com/office/drawing/2014/main" id="{C2118A67-0454-4EAA-ACFF-5A324DE215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84" y="1053790"/>
            <a:ext cx="3506823" cy="197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1279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Ship</a:t>
            </a:r>
            <a:r>
              <a:rPr lang="nl-NL" dirty="0"/>
              <a:t> (Container Images)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0003" y="936000"/>
            <a:ext cx="7989657" cy="3780000"/>
          </a:xfrm>
        </p:spPr>
        <p:txBody>
          <a:bodyPr/>
          <a:lstStyle/>
          <a:p>
            <a:r>
              <a:rPr lang="nl-NL" dirty="0"/>
              <a:t>Package, </a:t>
            </a:r>
            <a:r>
              <a:rPr lang="nl-NL" dirty="0" err="1"/>
              <a:t>Distribute</a:t>
            </a:r>
            <a:r>
              <a:rPr lang="nl-NL" dirty="0"/>
              <a:t>, Share, </a:t>
            </a:r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container images</a:t>
            </a:r>
          </a:p>
          <a:p>
            <a:pPr lvl="1"/>
            <a:r>
              <a:rPr lang="nl-NL" dirty="0"/>
              <a:t>The </a:t>
            </a:r>
            <a:r>
              <a:rPr lang="nl-NL" dirty="0" err="1"/>
              <a:t>frozen</a:t>
            </a:r>
            <a:r>
              <a:rPr lang="nl-NL" dirty="0"/>
              <a:t> state of a container (</a:t>
            </a:r>
            <a:r>
              <a:rPr lang="nl-NL" dirty="0" err="1"/>
              <a:t>committed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building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further</a:t>
            </a:r>
            <a:r>
              <a:rPr lang="nl-NL" dirty="0"/>
              <a:t> </a:t>
            </a:r>
            <a:r>
              <a:rPr lang="nl-NL" dirty="0" err="1"/>
              <a:t>manipulating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</a:t>
            </a:r>
            <a:r>
              <a:rPr lang="nl-NL" dirty="0" err="1"/>
              <a:t>needed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run </a:t>
            </a:r>
            <a:r>
              <a:rPr lang="nl-NL" dirty="0" err="1"/>
              <a:t>the</a:t>
            </a:r>
            <a:r>
              <a:rPr lang="nl-NL" dirty="0"/>
              <a:t> micro service: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underlying</a:t>
            </a:r>
            <a:r>
              <a:rPr lang="nl-NL" dirty="0"/>
              <a:t> platform &amp; OS, ready </a:t>
            </a:r>
            <a:r>
              <a:rPr lang="nl-NL" dirty="0" err="1"/>
              <a:t>to</a:t>
            </a:r>
            <a:r>
              <a:rPr lang="nl-NL" dirty="0"/>
              <a:t> run on </a:t>
            </a:r>
            <a:r>
              <a:rPr lang="nl-NL" dirty="0" err="1"/>
              <a:t>any</a:t>
            </a:r>
            <a:r>
              <a:rPr lang="nl-NL" dirty="0"/>
              <a:t> Docker Engine </a:t>
            </a:r>
            <a:r>
              <a:rPr lang="nl-NL" dirty="0" err="1"/>
              <a:t>anywhere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implicit</a:t>
            </a:r>
            <a:r>
              <a:rPr lang="nl-NL" dirty="0"/>
              <a:t> interface (environment variables, </a:t>
            </a:r>
            <a:r>
              <a:rPr lang="nl-NL" dirty="0" err="1"/>
              <a:t>ports</a:t>
            </a:r>
            <a:r>
              <a:rPr lang="nl-NL" dirty="0"/>
              <a:t>, volume)</a:t>
            </a:r>
          </a:p>
          <a:p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3507"/>
          <a:stretch/>
        </p:blipFill>
        <p:spPr bwMode="auto">
          <a:xfrm>
            <a:off x="6672864" y="112356"/>
            <a:ext cx="875568" cy="1016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65" b="3828"/>
          <a:stretch/>
        </p:blipFill>
        <p:spPr bwMode="auto">
          <a:xfrm>
            <a:off x="893677" y="2403784"/>
            <a:ext cx="5133744" cy="2312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A06C48-7155-4BC6-9B60-06F7A7FE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0752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loud 3"/>
          <p:cNvSpPr/>
          <p:nvPr/>
        </p:nvSpPr>
        <p:spPr>
          <a:xfrm>
            <a:off x="3597986" y="750898"/>
            <a:ext cx="2371757" cy="1900340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5" name="Rectangle 24"/>
          <p:cNvSpPr/>
          <p:nvPr/>
        </p:nvSpPr>
        <p:spPr>
          <a:xfrm>
            <a:off x="5956366" y="1719494"/>
            <a:ext cx="1747982" cy="12592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26" name="Picture 6" descr="http://blog.vtc.com/wp-content/uploads/2012/09/windows-mac-os-linux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65" t="50001" r="29121" b="-1"/>
          <a:stretch/>
        </p:blipFill>
        <p:spPr bwMode="auto">
          <a:xfrm>
            <a:off x="5969743" y="1804588"/>
            <a:ext cx="329515" cy="3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/>
          <p:cNvSpPr/>
          <p:nvPr/>
        </p:nvSpPr>
        <p:spPr>
          <a:xfrm>
            <a:off x="4048115" y="818487"/>
            <a:ext cx="1637202" cy="157282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Public Docker </a:t>
            </a:r>
            <a:r>
              <a:rPr lang="nl-NL" sz="1200" dirty="0" err="1"/>
              <a:t>Registry</a:t>
            </a:r>
            <a:endParaRPr lang="nl-NL" sz="1200" dirty="0"/>
          </a:p>
          <a:p>
            <a:pPr algn="ctr"/>
            <a:endParaRPr lang="nl-NL" sz="1200" dirty="0"/>
          </a:p>
          <a:p>
            <a:pPr algn="ctr"/>
            <a:r>
              <a:rPr lang="nl-NL" sz="1200" dirty="0"/>
              <a:t>Docker Hub</a:t>
            </a:r>
            <a:endParaRPr lang="en-US" sz="1200" dirty="0"/>
          </a:p>
        </p:txBody>
      </p:sp>
      <p:pic>
        <p:nvPicPr>
          <p:cNvPr id="13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82401" y="1775657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Docker Image </a:t>
            </a:r>
            <a:r>
              <a:rPr lang="nl-NL" dirty="0" err="1"/>
              <a:t>Registry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280000" y="4462980"/>
            <a:ext cx="144000" cy="108000"/>
          </a:xfrm>
        </p:spPr>
        <p:txBody>
          <a:bodyPr/>
          <a:lstStyle/>
          <a:p>
            <a:fld id="{71DF470D-3322-4186-AB13-ABBD6DE2E5D5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1685388" y="2067280"/>
            <a:ext cx="1073150" cy="77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6384230" y="1895959"/>
            <a:ext cx="1072927" cy="7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7"/>
          <p:cNvSpPr/>
          <p:nvPr/>
        </p:nvSpPr>
        <p:spPr>
          <a:xfrm>
            <a:off x="2334421" y="1458457"/>
            <a:ext cx="1720850" cy="751791"/>
          </a:xfrm>
          <a:custGeom>
            <a:avLst/>
            <a:gdLst>
              <a:gd name="connsiteX0" fmla="*/ 0 w 2294466"/>
              <a:gd name="connsiteY0" fmla="*/ 1002388 h 1002388"/>
              <a:gd name="connsiteX1" fmla="*/ 491066 w 2294466"/>
              <a:gd name="connsiteY1" fmla="*/ 87988 h 1002388"/>
              <a:gd name="connsiteX2" fmla="*/ 2294466 w 2294466"/>
              <a:gd name="connsiteY2" fmla="*/ 87988 h 100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4466" h="1002388">
                <a:moveTo>
                  <a:pt x="0" y="1002388"/>
                </a:moveTo>
                <a:cubicBezTo>
                  <a:pt x="54327" y="621388"/>
                  <a:pt x="108655" y="240388"/>
                  <a:pt x="491066" y="87988"/>
                </a:cubicBezTo>
                <a:cubicBezTo>
                  <a:pt x="873477" y="-64412"/>
                  <a:pt x="1583971" y="11788"/>
                  <a:pt x="2294466" y="87988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" name="TextBox 8"/>
          <p:cNvSpPr txBox="1"/>
          <p:nvPr/>
        </p:nvSpPr>
        <p:spPr>
          <a:xfrm>
            <a:off x="2938045" y="1203184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push</a:t>
            </a:r>
            <a:endParaRPr lang="en-US" sz="1400" dirty="0"/>
          </a:p>
        </p:txBody>
      </p:sp>
      <p:pic>
        <p:nvPicPr>
          <p:cNvPr id="10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4988605" y="1849984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34729" y="1632689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033760" y="1415394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be 13"/>
          <p:cNvSpPr/>
          <p:nvPr/>
        </p:nvSpPr>
        <p:spPr>
          <a:xfrm>
            <a:off x="2657496" y="2888172"/>
            <a:ext cx="1637202" cy="1572829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Private Docker </a:t>
            </a:r>
            <a:r>
              <a:rPr lang="nl-NL" sz="1200" dirty="0" err="1"/>
              <a:t>Registry</a:t>
            </a:r>
            <a:endParaRPr lang="nl-NL" sz="1200" dirty="0"/>
          </a:p>
          <a:p>
            <a:pPr algn="ctr"/>
            <a:endParaRPr lang="nl-NL" sz="1200" dirty="0"/>
          </a:p>
          <a:p>
            <a:pPr algn="ctr"/>
            <a:r>
              <a:rPr lang="nl-NL" sz="1200" dirty="0"/>
              <a:t>Docker Hub</a:t>
            </a:r>
            <a:endParaRPr lang="en-US" sz="1200" dirty="0"/>
          </a:p>
        </p:txBody>
      </p:sp>
      <p:pic>
        <p:nvPicPr>
          <p:cNvPr id="1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691782" y="3845341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597986" y="3919669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597985" y="3734811"/>
            <a:ext cx="602917" cy="43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Freeform 18"/>
          <p:cNvSpPr/>
          <p:nvPr/>
        </p:nvSpPr>
        <p:spPr>
          <a:xfrm>
            <a:off x="5528502" y="1433657"/>
            <a:ext cx="1276350" cy="571673"/>
          </a:xfrm>
          <a:custGeom>
            <a:avLst/>
            <a:gdLst>
              <a:gd name="connsiteX0" fmla="*/ 0 w 1701800"/>
              <a:gd name="connsiteY0" fmla="*/ 305030 h 762230"/>
              <a:gd name="connsiteX1" fmla="*/ 897467 w 1701800"/>
              <a:gd name="connsiteY1" fmla="*/ 230 h 762230"/>
              <a:gd name="connsiteX2" fmla="*/ 1566333 w 1701800"/>
              <a:gd name="connsiteY2" fmla="*/ 347364 h 762230"/>
              <a:gd name="connsiteX3" fmla="*/ 1701800 w 1701800"/>
              <a:gd name="connsiteY3" fmla="*/ 762230 h 762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1800" h="762230">
                <a:moveTo>
                  <a:pt x="0" y="305030"/>
                </a:moveTo>
                <a:cubicBezTo>
                  <a:pt x="318206" y="149102"/>
                  <a:pt x="636412" y="-6826"/>
                  <a:pt x="897467" y="230"/>
                </a:cubicBezTo>
                <a:cubicBezTo>
                  <a:pt x="1158522" y="7286"/>
                  <a:pt x="1432278" y="220364"/>
                  <a:pt x="1566333" y="347364"/>
                </a:cubicBezTo>
                <a:cubicBezTo>
                  <a:pt x="1700389" y="474364"/>
                  <a:pt x="1701094" y="618297"/>
                  <a:pt x="1701800" y="76223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TextBox 19"/>
          <p:cNvSpPr txBox="1"/>
          <p:nvPr/>
        </p:nvSpPr>
        <p:spPr>
          <a:xfrm rot="2016243">
            <a:off x="6218384" y="1355397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pull &amp;run</a:t>
            </a:r>
            <a:endParaRPr lang="en-US" sz="1400" dirty="0"/>
          </a:p>
        </p:txBody>
      </p:sp>
      <p:sp>
        <p:nvSpPr>
          <p:cNvPr id="21" name="Freeform 20"/>
          <p:cNvSpPr/>
          <p:nvPr/>
        </p:nvSpPr>
        <p:spPr>
          <a:xfrm>
            <a:off x="2059260" y="2682987"/>
            <a:ext cx="596208" cy="1238250"/>
          </a:xfrm>
          <a:custGeom>
            <a:avLst/>
            <a:gdLst>
              <a:gd name="connsiteX0" fmla="*/ 100677 w 794944"/>
              <a:gd name="connsiteY0" fmla="*/ 0 h 1651000"/>
              <a:gd name="connsiteX1" fmla="*/ 58344 w 794944"/>
              <a:gd name="connsiteY1" fmla="*/ 1261533 h 1651000"/>
              <a:gd name="connsiteX2" fmla="*/ 794944 w 794944"/>
              <a:gd name="connsiteY2" fmla="*/ 1651000 h 165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4944" h="1651000">
                <a:moveTo>
                  <a:pt x="100677" y="0"/>
                </a:moveTo>
                <a:cubicBezTo>
                  <a:pt x="21655" y="493183"/>
                  <a:pt x="-57367" y="986366"/>
                  <a:pt x="58344" y="1261533"/>
                </a:cubicBezTo>
                <a:cubicBezTo>
                  <a:pt x="174055" y="1536700"/>
                  <a:pt x="794944" y="1651000"/>
                  <a:pt x="794944" y="165100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TextBox 21"/>
          <p:cNvSpPr txBox="1"/>
          <p:nvPr/>
        </p:nvSpPr>
        <p:spPr>
          <a:xfrm>
            <a:off x="1545658" y="3301859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push</a:t>
            </a:r>
            <a:endParaRPr lang="en-US" sz="1400" dirty="0"/>
          </a:p>
        </p:txBody>
      </p:sp>
      <p:sp>
        <p:nvSpPr>
          <p:cNvPr id="23" name="Freeform 22"/>
          <p:cNvSpPr/>
          <p:nvPr/>
        </p:nvSpPr>
        <p:spPr>
          <a:xfrm>
            <a:off x="4185818" y="2651237"/>
            <a:ext cx="2781300" cy="1460639"/>
          </a:xfrm>
          <a:custGeom>
            <a:avLst/>
            <a:gdLst>
              <a:gd name="connsiteX0" fmla="*/ 0 w 3708400"/>
              <a:gd name="connsiteY0" fmla="*/ 1947333 h 1947518"/>
              <a:gd name="connsiteX1" fmla="*/ 2997200 w 3708400"/>
              <a:gd name="connsiteY1" fmla="*/ 1625600 h 1947518"/>
              <a:gd name="connsiteX2" fmla="*/ 3708400 w 3708400"/>
              <a:gd name="connsiteY2" fmla="*/ 0 h 1947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08400" h="1947518">
                <a:moveTo>
                  <a:pt x="0" y="1947333"/>
                </a:moveTo>
                <a:cubicBezTo>
                  <a:pt x="1189566" y="1948744"/>
                  <a:pt x="2379133" y="1950155"/>
                  <a:pt x="2997200" y="1625600"/>
                </a:cubicBezTo>
                <a:cubicBezTo>
                  <a:pt x="3615267" y="1301045"/>
                  <a:pt x="3708400" y="0"/>
                  <a:pt x="370840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4" name="TextBox 23"/>
          <p:cNvSpPr txBox="1"/>
          <p:nvPr/>
        </p:nvSpPr>
        <p:spPr>
          <a:xfrm rot="21032635">
            <a:off x="5510572" y="400244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pull &amp;run</a:t>
            </a:r>
            <a:endParaRPr lang="en-US" sz="1400" dirty="0"/>
          </a:p>
        </p:txBody>
      </p:sp>
      <p:pic>
        <p:nvPicPr>
          <p:cNvPr id="2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108" b="32411"/>
          <a:stretch/>
        </p:blipFill>
        <p:spPr bwMode="auto">
          <a:xfrm>
            <a:off x="1152522" y="2515735"/>
            <a:ext cx="1072927" cy="787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7"/>
          <p:cNvSpPr/>
          <p:nvPr/>
        </p:nvSpPr>
        <p:spPr>
          <a:xfrm>
            <a:off x="1563821" y="2353030"/>
            <a:ext cx="331650" cy="359369"/>
          </a:xfrm>
          <a:custGeom>
            <a:avLst/>
            <a:gdLst>
              <a:gd name="connsiteX0" fmla="*/ 27333 w 442200"/>
              <a:gd name="connsiteY0" fmla="*/ 479158 h 479158"/>
              <a:gd name="connsiteX1" fmla="*/ 44267 w 442200"/>
              <a:gd name="connsiteY1" fmla="*/ 38892 h 479158"/>
              <a:gd name="connsiteX2" fmla="*/ 442200 w 442200"/>
              <a:gd name="connsiteY2" fmla="*/ 21958 h 479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2200" h="479158">
                <a:moveTo>
                  <a:pt x="27333" y="479158"/>
                </a:moveTo>
                <a:cubicBezTo>
                  <a:pt x="1227" y="297125"/>
                  <a:pt x="-24878" y="115092"/>
                  <a:pt x="44267" y="38892"/>
                </a:cubicBezTo>
                <a:cubicBezTo>
                  <a:pt x="113412" y="-37308"/>
                  <a:pt x="442200" y="21958"/>
                  <a:pt x="442200" y="2195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46B698CA-5E98-4B12-83D4-B9C7AA7F2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417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8" grpId="0" animBg="1"/>
      <p:bldP spid="9" grpId="0"/>
      <p:bldP spid="14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Shipping Container Images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can be Exported and Imported </a:t>
            </a:r>
          </a:p>
          <a:p>
            <a:pPr lvl="1"/>
            <a:r>
              <a:rPr lang="en-US" dirty="0"/>
              <a:t>Via TAR-files</a:t>
            </a:r>
          </a:p>
          <a:p>
            <a:r>
              <a:rPr lang="en-US" dirty="0"/>
              <a:t>Images can be Saved and Loaded</a:t>
            </a:r>
          </a:p>
          <a:p>
            <a:pPr lvl="1"/>
            <a:r>
              <a:rPr lang="en-US" dirty="0"/>
              <a:t>Via TAR-files</a:t>
            </a:r>
          </a:p>
          <a:p>
            <a:endParaRPr lang="en-US" dirty="0"/>
          </a:p>
          <a:p>
            <a:endParaRPr lang="nl-NL" dirty="0"/>
          </a:p>
        </p:txBody>
      </p:sp>
      <p:pic>
        <p:nvPicPr>
          <p:cNvPr id="12290" name="Picture 2" descr="Image result for docker expo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019" y="1858420"/>
            <a:ext cx="5634355" cy="293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E726788-E2A0-467B-AA2E-57C485B23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4B6280-81AF-4801-A1C3-E29706105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4199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Leveraging Containers on the Oracle </a:t>
            </a:r>
            <a:r>
              <a:rPr lang="en-US" dirty="0" err="1"/>
              <a:t>workfloor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Container Use Cases for Oracle Professionals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3533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Use Cases for Oracle professionals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760740"/>
            <a:ext cx="6623999" cy="3780000"/>
          </a:xfrm>
        </p:spPr>
        <p:txBody>
          <a:bodyPr/>
          <a:lstStyle/>
          <a:p>
            <a:r>
              <a:rPr lang="en-US" dirty="0"/>
              <a:t>R&amp;D (aka Play) – try out technology </a:t>
            </a:r>
          </a:p>
          <a:p>
            <a:pPr lvl="1"/>
            <a:r>
              <a:rPr lang="en-US" dirty="0"/>
              <a:t>Quickly, easily, cleanly</a:t>
            </a:r>
          </a:p>
          <a:p>
            <a:pPr lvl="1"/>
            <a:r>
              <a:rPr lang="en-US" dirty="0"/>
              <a:t>Complex, multi-node configurations</a:t>
            </a:r>
          </a:p>
          <a:p>
            <a:pPr lvl="1"/>
            <a:r>
              <a:rPr lang="en-US" dirty="0"/>
              <a:t>Leverage huge number of resources available out in the open</a:t>
            </a:r>
          </a:p>
          <a:p>
            <a:r>
              <a:rPr lang="en-US" dirty="0"/>
              <a:t>Prepare and Share (running) environments for</a:t>
            </a:r>
          </a:p>
          <a:p>
            <a:pPr lvl="1"/>
            <a:r>
              <a:rPr lang="en-US" dirty="0"/>
              <a:t>Playing, Training, Testing, Beta-testing, </a:t>
            </a:r>
          </a:p>
          <a:p>
            <a:r>
              <a:rPr lang="en-US" dirty="0"/>
              <a:t>Deploy and Run application on generic cloud infrastructure</a:t>
            </a:r>
          </a:p>
          <a:p>
            <a:pPr lvl="1"/>
            <a:r>
              <a:rPr lang="en-US" dirty="0"/>
              <a:t>Especially ephemeral (stateless) and dynamically scalable</a:t>
            </a:r>
          </a:p>
          <a:p>
            <a:r>
              <a:rPr lang="en-US" dirty="0"/>
              <a:t>Streamlined CD across Development, Test and Production</a:t>
            </a:r>
          </a:p>
          <a:p>
            <a:r>
              <a:rPr lang="en-US" dirty="0"/>
              <a:t>Prepare for Cloud (consolidate, lift &amp; shift workloads)</a:t>
            </a:r>
          </a:p>
          <a:p>
            <a:r>
              <a:rPr lang="en-US" dirty="0"/>
              <a:t>Analysis &amp; What If Scenarios</a:t>
            </a:r>
          </a:p>
          <a:p>
            <a:pPr lvl="1"/>
            <a:r>
              <a:rPr lang="en-US" dirty="0"/>
              <a:t>Clone an environment, spin up, investigate, tear down &amp; quit</a:t>
            </a:r>
          </a:p>
          <a:p>
            <a:r>
              <a:rPr lang="en-US" dirty="0"/>
              <a:t>Automated Testing</a:t>
            </a:r>
          </a:p>
          <a:p>
            <a:pPr lvl="1"/>
            <a:r>
              <a:rPr lang="en-US" dirty="0"/>
              <a:t>Against rich dataset with minimum set up and tear down</a:t>
            </a:r>
          </a:p>
          <a:p>
            <a:r>
              <a:rPr lang="en-US" dirty="0" err="1"/>
              <a:t>Microservices</a:t>
            </a:r>
            <a:r>
              <a:rPr lang="en-US" dirty="0"/>
              <a:t> – implement, deploy and run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F59C56-03D0-480F-911A-7641CCCBF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68C3A-E7CE-48BD-A18E-B0847D492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94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Manage Test Data Set for (automated) tests</a:t>
            </a:r>
            <a:endParaRPr lang="nl-NL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Container Image with:</a:t>
            </a:r>
          </a:p>
          <a:p>
            <a:pPr lvl="1"/>
            <a:r>
              <a:rPr lang="en-US" dirty="0"/>
              <a:t>Oracle Database</a:t>
            </a:r>
          </a:p>
          <a:p>
            <a:pPr lvl="1"/>
            <a:r>
              <a:rPr lang="en-US" dirty="0"/>
              <a:t>Application Database Objects from DDL</a:t>
            </a:r>
          </a:p>
          <a:p>
            <a:pPr lvl="1"/>
            <a:r>
              <a:rPr lang="en-US" dirty="0"/>
              <a:t>Test Data Set (with all cases and relevant details)</a:t>
            </a:r>
          </a:p>
          <a:p>
            <a:r>
              <a:rPr lang="en-US" dirty="0"/>
              <a:t>Commit and Tag </a:t>
            </a:r>
            <a:br>
              <a:rPr lang="en-US" dirty="0"/>
            </a:br>
            <a:r>
              <a:rPr lang="en-US" dirty="0"/>
              <a:t>with (Sprint) Release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39</a:t>
            </a:fld>
            <a:endParaRPr lang="en-US"/>
          </a:p>
        </p:txBody>
      </p:sp>
      <p:pic>
        <p:nvPicPr>
          <p:cNvPr id="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101153" y="2931390"/>
            <a:ext cx="1931850" cy="1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3620329" y="2244243"/>
            <a:ext cx="1614055" cy="1129145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 Database</a:t>
            </a:r>
            <a:endParaRPr lang="nl-NL" dirty="0"/>
          </a:p>
        </p:txBody>
      </p:sp>
      <p:sp>
        <p:nvSpPr>
          <p:cNvPr id="9" name="Down Arrow 8"/>
          <p:cNvSpPr/>
          <p:nvPr/>
        </p:nvSpPr>
        <p:spPr>
          <a:xfrm rot="16909573">
            <a:off x="5657103" y="2567923"/>
            <a:ext cx="360218" cy="1331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ertical Scroll 9"/>
          <p:cNvSpPr/>
          <p:nvPr/>
        </p:nvSpPr>
        <p:spPr>
          <a:xfrm>
            <a:off x="3550554" y="3557399"/>
            <a:ext cx="962890" cy="766491"/>
          </a:xfrm>
          <a:prstGeom prst="verticalScroll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DDL</a:t>
            </a:r>
            <a:endParaRPr lang="nl-NL" dirty="0"/>
          </a:p>
        </p:txBody>
      </p:sp>
      <p:sp>
        <p:nvSpPr>
          <p:cNvPr id="11" name="Down Arrow 10"/>
          <p:cNvSpPr/>
          <p:nvPr/>
        </p:nvSpPr>
        <p:spPr>
          <a:xfrm rot="15754366">
            <a:off x="5338611" y="2862782"/>
            <a:ext cx="360218" cy="1980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Cube 11"/>
          <p:cNvSpPr/>
          <p:nvPr/>
        </p:nvSpPr>
        <p:spPr>
          <a:xfrm>
            <a:off x="2791691" y="4413150"/>
            <a:ext cx="2297220" cy="486861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DML scripts or Export for Test Data</a:t>
            </a:r>
            <a:endParaRPr lang="nl-NL" dirty="0"/>
          </a:p>
        </p:txBody>
      </p:sp>
      <p:sp>
        <p:nvSpPr>
          <p:cNvPr id="13" name="Down Arrow 12"/>
          <p:cNvSpPr/>
          <p:nvPr/>
        </p:nvSpPr>
        <p:spPr>
          <a:xfrm rot="14852736">
            <a:off x="5779644" y="3600580"/>
            <a:ext cx="360218" cy="148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ular Callout 13"/>
          <p:cNvSpPr/>
          <p:nvPr/>
        </p:nvSpPr>
        <p:spPr>
          <a:xfrm>
            <a:off x="7344002" y="3034655"/>
            <a:ext cx="1600738" cy="189244"/>
          </a:xfrm>
          <a:prstGeom prst="wedgeRectCallout">
            <a:avLst>
              <a:gd name="adj1" fmla="val -45450"/>
              <a:gd name="adj2" fmla="val 131218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AppTest:R17.49.1</a:t>
            </a:r>
          </a:p>
        </p:txBody>
      </p:sp>
    </p:spTree>
    <p:extLst>
      <p:ext uri="{BB962C8B-B14F-4D97-AF65-F5344CB8AC3E}">
        <p14:creationId xmlns:p14="http://schemas.microsoft.com/office/powerpoint/2010/main" val="2930133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Blogs at </a:t>
            </a:r>
            <a:r>
              <a:rPr lang="en-US" dirty="0">
                <a:hlinkClick r:id="rId2"/>
              </a:rPr>
              <a:t>http://technology.amis.nl</a:t>
            </a:r>
            <a:endParaRPr lang="en-US" dirty="0"/>
          </a:p>
          <a:p>
            <a:pPr lvl="1"/>
            <a:r>
              <a:rPr lang="en-US" dirty="0"/>
              <a:t>1500 articles – from UI to Middle Tier, Database and Infrastructure</a:t>
            </a:r>
          </a:p>
          <a:p>
            <a:r>
              <a:rPr lang="en-US" dirty="0"/>
              <a:t>Articles at Medium, </a:t>
            </a:r>
            <a:r>
              <a:rPr lang="en-US" dirty="0" err="1"/>
              <a:t>DZone</a:t>
            </a:r>
            <a:r>
              <a:rPr lang="en-US" dirty="0"/>
              <a:t> and Oracle Technology Network</a:t>
            </a:r>
          </a:p>
          <a:p>
            <a:r>
              <a:rPr lang="en-US" dirty="0"/>
              <a:t>Books for McGraw Hill (Oracle Press)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Oracle ACE Director &amp; Developer Champion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45"/>
            <a:r>
              <a:rPr lang="en-US">
                <a:solidFill>
                  <a:srgbClr val="FFFFFF"/>
                </a:solidFill>
                <a:latin typeface="Arial" panose="020B0604020202020204"/>
              </a:rPr>
              <a:t>Intro to Docker Containers for Oracle professionals</a:t>
            </a:r>
            <a:endParaRPr lang="nl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14F1411D-0280-154F-AEAC-4C20B7AA46B2}" type="slidenum">
              <a:rPr lang="nl-NL">
                <a:solidFill>
                  <a:srgbClr val="FFFFFF"/>
                </a:solidFill>
                <a:latin typeface="Arial" panose="020B0604020202020204"/>
              </a:rPr>
              <a:pPr defTabSz="685745"/>
              <a:t>4</a:t>
            </a:fld>
            <a:endParaRPr lang="nl-NL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3010" name="Picture 2" descr="Image result for ace director ora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19" y="3150281"/>
            <a:ext cx="2880285" cy="1079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Image result for developer champion oracl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859" y="3400953"/>
            <a:ext cx="2491685" cy="165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images.betterworldbooks.com/780/Oracle-SOA-Suite-11g-Handbook-Jellema-Lucas-EB978007160898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29741" y="1832545"/>
            <a:ext cx="1221880" cy="1226419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550" y="2197572"/>
            <a:ext cx="1330438" cy="12568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894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Run (Automated) Test</a:t>
            </a:r>
            <a:endParaRPr lang="nl-NL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image for designated release </a:t>
            </a:r>
          </a:p>
          <a:p>
            <a:pPr lvl="1"/>
            <a:r>
              <a:rPr lang="en-US" dirty="0"/>
              <a:t>with –</a:t>
            </a:r>
            <a:r>
              <a:rPr lang="en-US" dirty="0" err="1"/>
              <a:t>rm</a:t>
            </a:r>
            <a:r>
              <a:rPr lang="en-US" dirty="0"/>
              <a:t> flag</a:t>
            </a:r>
          </a:p>
          <a:p>
            <a:pPr lvl="1"/>
            <a:r>
              <a:rPr lang="en-US" dirty="0"/>
              <a:t>start database</a:t>
            </a:r>
          </a:p>
          <a:p>
            <a:r>
              <a:rPr lang="en-US" dirty="0"/>
              <a:t>Execute test</a:t>
            </a:r>
          </a:p>
          <a:p>
            <a:pPr lvl="1"/>
            <a:r>
              <a:rPr lang="en-US" dirty="0"/>
              <a:t>No set up, no tear down</a:t>
            </a:r>
          </a:p>
          <a:p>
            <a:r>
              <a:rPr lang="en-US" dirty="0"/>
              <a:t>Stop container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93755" y="1351907"/>
            <a:ext cx="1931850" cy="1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3036316" y="1446529"/>
            <a:ext cx="1600738" cy="189244"/>
          </a:xfrm>
          <a:prstGeom prst="wedgeRectCallout">
            <a:avLst>
              <a:gd name="adj1" fmla="val 38504"/>
              <a:gd name="adj2" fmla="val 178804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AppTest:R17.49.1</a:t>
            </a:r>
          </a:p>
        </p:txBody>
      </p:sp>
      <p:sp>
        <p:nvSpPr>
          <p:cNvPr id="8" name="Down Arrow 7"/>
          <p:cNvSpPr/>
          <p:nvPr/>
        </p:nvSpPr>
        <p:spPr>
          <a:xfrm rot="16909573">
            <a:off x="5611018" y="1923840"/>
            <a:ext cx="360218" cy="75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384149" y="1026645"/>
            <a:ext cx="3936344" cy="2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n 9"/>
          <p:cNvSpPr/>
          <p:nvPr/>
        </p:nvSpPr>
        <p:spPr>
          <a:xfrm>
            <a:off x="6796536" y="2165921"/>
            <a:ext cx="1038926" cy="980943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Oracle Database</a:t>
            </a:r>
            <a:endParaRPr lang="nl-NL" sz="1100" dirty="0"/>
          </a:p>
        </p:txBody>
      </p:sp>
      <p:sp>
        <p:nvSpPr>
          <p:cNvPr id="11" name="Cube 10"/>
          <p:cNvSpPr/>
          <p:nvPr/>
        </p:nvSpPr>
        <p:spPr>
          <a:xfrm>
            <a:off x="6985800" y="2267639"/>
            <a:ext cx="696078" cy="177688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Test Data</a:t>
            </a:r>
            <a:endParaRPr lang="nl-NL" sz="800" dirty="0"/>
          </a:p>
        </p:txBody>
      </p:sp>
      <p:sp>
        <p:nvSpPr>
          <p:cNvPr id="12" name="Rectangle 11"/>
          <p:cNvSpPr/>
          <p:nvPr/>
        </p:nvSpPr>
        <p:spPr>
          <a:xfrm>
            <a:off x="6902900" y="2528078"/>
            <a:ext cx="826197" cy="1550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Application</a:t>
            </a:r>
            <a:endParaRPr lang="nl-NL" sz="1000" dirty="0"/>
          </a:p>
        </p:txBody>
      </p:sp>
      <p:pic>
        <p:nvPicPr>
          <p:cNvPr id="13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62" y="2710790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ular Callout 13"/>
          <p:cNvSpPr/>
          <p:nvPr/>
        </p:nvSpPr>
        <p:spPr>
          <a:xfrm>
            <a:off x="5690259" y="634763"/>
            <a:ext cx="2517742" cy="536066"/>
          </a:xfrm>
          <a:prstGeom prst="wedgeRectCallout">
            <a:avLst>
              <a:gd name="adj1" fmla="val -44585"/>
              <a:gd name="adj2" fmla="val 263979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container run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-d -p 1521:1521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AppTest:R17.49.1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314" name="Picture 2" descr="Image result for 30 seconds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05" y="2422790"/>
            <a:ext cx="626307" cy="7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2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25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Run (Automated) Test</a:t>
            </a:r>
            <a:endParaRPr lang="nl-NL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image for designated release </a:t>
            </a:r>
          </a:p>
          <a:p>
            <a:pPr lvl="1"/>
            <a:r>
              <a:rPr lang="en-US" dirty="0"/>
              <a:t>with –</a:t>
            </a:r>
            <a:r>
              <a:rPr lang="en-US" dirty="0" err="1"/>
              <a:t>rm</a:t>
            </a:r>
            <a:r>
              <a:rPr lang="en-US" dirty="0"/>
              <a:t> flag</a:t>
            </a:r>
          </a:p>
          <a:p>
            <a:pPr lvl="1"/>
            <a:r>
              <a:rPr lang="en-US" dirty="0"/>
              <a:t>start database</a:t>
            </a:r>
          </a:p>
          <a:p>
            <a:r>
              <a:rPr lang="en-US" dirty="0"/>
              <a:t>Execute test</a:t>
            </a:r>
          </a:p>
          <a:p>
            <a:pPr lvl="1"/>
            <a:r>
              <a:rPr lang="en-US" dirty="0"/>
              <a:t>No set up, no tear down</a:t>
            </a:r>
          </a:p>
          <a:p>
            <a:r>
              <a:rPr lang="en-US" dirty="0"/>
              <a:t>Stop container</a:t>
            </a:r>
          </a:p>
          <a:p>
            <a:r>
              <a:rPr lang="en-US" dirty="0"/>
              <a:t>Next test – or even in parallel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93755" y="1351907"/>
            <a:ext cx="1931850" cy="1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3036316" y="1446529"/>
            <a:ext cx="1600738" cy="189244"/>
          </a:xfrm>
          <a:prstGeom prst="wedgeRectCallout">
            <a:avLst>
              <a:gd name="adj1" fmla="val 38504"/>
              <a:gd name="adj2" fmla="val 178804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AppTest:R17.49.1</a:t>
            </a:r>
          </a:p>
        </p:txBody>
      </p:sp>
      <p:sp>
        <p:nvSpPr>
          <p:cNvPr id="8" name="Down Arrow 7"/>
          <p:cNvSpPr/>
          <p:nvPr/>
        </p:nvSpPr>
        <p:spPr>
          <a:xfrm rot="16909573">
            <a:off x="5611018" y="1923840"/>
            <a:ext cx="360218" cy="75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Freeform 14"/>
          <p:cNvSpPr/>
          <p:nvPr/>
        </p:nvSpPr>
        <p:spPr>
          <a:xfrm>
            <a:off x="244685" y="1087582"/>
            <a:ext cx="538097" cy="1917118"/>
          </a:xfrm>
          <a:custGeom>
            <a:avLst/>
            <a:gdLst>
              <a:gd name="connsiteX0" fmla="*/ 538097 w 538097"/>
              <a:gd name="connsiteY0" fmla="*/ 1711036 h 1917118"/>
              <a:gd name="connsiteX1" fmla="*/ 212515 w 538097"/>
              <a:gd name="connsiteY1" fmla="*/ 1891145 h 1917118"/>
              <a:gd name="connsiteX2" fmla="*/ 18551 w 538097"/>
              <a:gd name="connsiteY2" fmla="*/ 1212273 h 1917118"/>
              <a:gd name="connsiteX3" fmla="*/ 46260 w 538097"/>
              <a:gd name="connsiteY3" fmla="*/ 429491 h 1917118"/>
              <a:gd name="connsiteX4" fmla="*/ 357988 w 538097"/>
              <a:gd name="connsiteY4" fmla="*/ 0 h 19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97" h="1917118">
                <a:moveTo>
                  <a:pt x="538097" y="1711036"/>
                </a:moveTo>
                <a:cubicBezTo>
                  <a:pt x="418601" y="1842654"/>
                  <a:pt x="299106" y="1974272"/>
                  <a:pt x="212515" y="1891145"/>
                </a:cubicBezTo>
                <a:cubicBezTo>
                  <a:pt x="125924" y="1808018"/>
                  <a:pt x="46260" y="1455882"/>
                  <a:pt x="18551" y="1212273"/>
                </a:cubicBezTo>
                <a:cubicBezTo>
                  <a:pt x="-9158" y="968664"/>
                  <a:pt x="-10313" y="631536"/>
                  <a:pt x="46260" y="429491"/>
                </a:cubicBezTo>
                <a:cubicBezTo>
                  <a:pt x="102833" y="227446"/>
                  <a:pt x="230410" y="113723"/>
                  <a:pt x="357988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314" name="Picture 2" descr="Image result for 30 second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05" y="2422790"/>
            <a:ext cx="626307" cy="7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6687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Manage Test Data Set for (automated) tests</a:t>
            </a:r>
            <a:br>
              <a:rPr lang="en-US" sz="1800" dirty="0"/>
            </a:br>
            <a:r>
              <a:rPr lang="en-US" sz="1800" dirty="0"/>
              <a:t>After a new (Sprint) Release</a:t>
            </a:r>
            <a:endParaRPr lang="nl-NL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for Previous Release</a:t>
            </a:r>
          </a:p>
          <a:p>
            <a:r>
              <a:rPr lang="en-US" dirty="0"/>
              <a:t>Apply DDL to Upgrade Application</a:t>
            </a:r>
          </a:p>
          <a:p>
            <a:r>
              <a:rPr lang="en-US" dirty="0"/>
              <a:t>Manage Data Set – test cases to cater for new features</a:t>
            </a:r>
          </a:p>
          <a:p>
            <a:r>
              <a:rPr lang="en-US" dirty="0"/>
              <a:t>Commit and Tag with new (Sprint) Release label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6101153" y="2931390"/>
            <a:ext cx="1931850" cy="1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own Arrow 8"/>
          <p:cNvSpPr/>
          <p:nvPr/>
        </p:nvSpPr>
        <p:spPr>
          <a:xfrm rot="16909573">
            <a:off x="5657103" y="2567923"/>
            <a:ext cx="360218" cy="13316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Vertical Scroll 9"/>
          <p:cNvSpPr/>
          <p:nvPr/>
        </p:nvSpPr>
        <p:spPr>
          <a:xfrm>
            <a:off x="3311864" y="3557399"/>
            <a:ext cx="1201580" cy="766491"/>
          </a:xfrm>
          <a:prstGeom prst="verticalScroll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DDL</a:t>
            </a:r>
          </a:p>
          <a:p>
            <a:pPr algn="ctr"/>
            <a:r>
              <a:rPr lang="en-US" dirty="0"/>
              <a:t>R17.51.1</a:t>
            </a:r>
            <a:endParaRPr lang="nl-NL" dirty="0"/>
          </a:p>
        </p:txBody>
      </p:sp>
      <p:sp>
        <p:nvSpPr>
          <p:cNvPr id="11" name="Down Arrow 10"/>
          <p:cNvSpPr/>
          <p:nvPr/>
        </p:nvSpPr>
        <p:spPr>
          <a:xfrm rot="15754366">
            <a:off x="5338611" y="2862782"/>
            <a:ext cx="360218" cy="19806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Cube 11"/>
          <p:cNvSpPr/>
          <p:nvPr/>
        </p:nvSpPr>
        <p:spPr>
          <a:xfrm>
            <a:off x="2454425" y="4413150"/>
            <a:ext cx="2634486" cy="486861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DML scripts or Export for Test Data Updates R17.51.1</a:t>
            </a:r>
            <a:endParaRPr lang="nl-NL" dirty="0"/>
          </a:p>
        </p:txBody>
      </p:sp>
      <p:sp>
        <p:nvSpPr>
          <p:cNvPr id="13" name="Down Arrow 12"/>
          <p:cNvSpPr/>
          <p:nvPr/>
        </p:nvSpPr>
        <p:spPr>
          <a:xfrm rot="14852736">
            <a:off x="5779644" y="3600580"/>
            <a:ext cx="360218" cy="148620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ular Callout 13"/>
          <p:cNvSpPr/>
          <p:nvPr/>
        </p:nvSpPr>
        <p:spPr>
          <a:xfrm>
            <a:off x="7344002" y="3034655"/>
            <a:ext cx="1600738" cy="189244"/>
          </a:xfrm>
          <a:prstGeom prst="wedgeRectCallout">
            <a:avLst>
              <a:gd name="adj1" fmla="val -45450"/>
              <a:gd name="adj2" fmla="val 131218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AppTest:R17.51.1</a:t>
            </a:r>
          </a:p>
        </p:txBody>
      </p:sp>
      <p:pic>
        <p:nvPicPr>
          <p:cNvPr id="15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311864" y="2224743"/>
            <a:ext cx="1931850" cy="1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ular Callout 15"/>
          <p:cNvSpPr/>
          <p:nvPr/>
        </p:nvSpPr>
        <p:spPr>
          <a:xfrm>
            <a:off x="2431261" y="2319365"/>
            <a:ext cx="1600738" cy="189244"/>
          </a:xfrm>
          <a:prstGeom prst="wedgeRectCallout">
            <a:avLst>
              <a:gd name="adj1" fmla="val 38504"/>
              <a:gd name="adj2" fmla="val 178804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AppTest:R17.49.1</a:t>
            </a:r>
          </a:p>
        </p:txBody>
      </p:sp>
    </p:spTree>
    <p:extLst>
      <p:ext uri="{BB962C8B-B14F-4D97-AF65-F5344CB8AC3E}">
        <p14:creationId xmlns:p14="http://schemas.microsoft.com/office/powerpoint/2010/main" val="32128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7115464" cy="504000"/>
          </a:xfrm>
        </p:spPr>
        <p:txBody>
          <a:bodyPr/>
          <a:lstStyle/>
          <a:p>
            <a:r>
              <a:rPr lang="en-US" sz="1800" dirty="0"/>
              <a:t>Run (Automated) Test using Docker Snapshot (1)</a:t>
            </a:r>
            <a:endParaRPr lang="nl-NL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container image for designated release </a:t>
            </a:r>
          </a:p>
          <a:p>
            <a:pPr lvl="1"/>
            <a:r>
              <a:rPr lang="en-US" dirty="0"/>
              <a:t>start database</a:t>
            </a:r>
          </a:p>
          <a:p>
            <a:r>
              <a:rPr lang="en-US" dirty="0"/>
              <a:t>Create Container Checkpoint</a:t>
            </a:r>
            <a:br>
              <a:rPr lang="en-US" dirty="0"/>
            </a:br>
            <a:r>
              <a:rPr lang="en-US" dirty="0"/>
              <a:t>for </a:t>
            </a:r>
            <a:r>
              <a:rPr lang="en-US" b="1" i="1" dirty="0"/>
              <a:t>running</a:t>
            </a:r>
            <a:r>
              <a:rPr lang="en-US" dirty="0"/>
              <a:t> container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3893755" y="1351907"/>
            <a:ext cx="1931850" cy="139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ular Callout 6"/>
          <p:cNvSpPr/>
          <p:nvPr/>
        </p:nvSpPr>
        <p:spPr>
          <a:xfrm>
            <a:off x="3036316" y="1446529"/>
            <a:ext cx="1600738" cy="189244"/>
          </a:xfrm>
          <a:prstGeom prst="wedgeRectCallout">
            <a:avLst>
              <a:gd name="adj1" fmla="val 38504"/>
              <a:gd name="adj2" fmla="val 178804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AppTest:R17.49.1</a:t>
            </a:r>
          </a:p>
        </p:txBody>
      </p:sp>
      <p:sp>
        <p:nvSpPr>
          <p:cNvPr id="8" name="Down Arrow 7"/>
          <p:cNvSpPr/>
          <p:nvPr/>
        </p:nvSpPr>
        <p:spPr>
          <a:xfrm rot="16909573">
            <a:off x="5611018" y="1923840"/>
            <a:ext cx="360218" cy="75618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9" name="Picture 2" descr="http://bluedesk.nl/app/uploads/2015/04/Docker-Build-Ship-Run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27" r="42278" b="33569"/>
          <a:stretch/>
        </p:blipFill>
        <p:spPr bwMode="auto">
          <a:xfrm>
            <a:off x="5384149" y="1026645"/>
            <a:ext cx="3936344" cy="2837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n 9"/>
          <p:cNvSpPr/>
          <p:nvPr/>
        </p:nvSpPr>
        <p:spPr>
          <a:xfrm>
            <a:off x="6796536" y="2165921"/>
            <a:ext cx="1038926" cy="980943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Oracle Database</a:t>
            </a:r>
            <a:endParaRPr lang="nl-NL" sz="1100" dirty="0"/>
          </a:p>
        </p:txBody>
      </p:sp>
      <p:sp>
        <p:nvSpPr>
          <p:cNvPr id="11" name="Cube 10"/>
          <p:cNvSpPr/>
          <p:nvPr/>
        </p:nvSpPr>
        <p:spPr>
          <a:xfrm>
            <a:off x="6985800" y="2267639"/>
            <a:ext cx="696078" cy="177688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Test Data</a:t>
            </a:r>
            <a:endParaRPr lang="nl-NL" sz="800" dirty="0"/>
          </a:p>
        </p:txBody>
      </p:sp>
      <p:sp>
        <p:nvSpPr>
          <p:cNvPr id="12" name="Rectangle 11"/>
          <p:cNvSpPr/>
          <p:nvPr/>
        </p:nvSpPr>
        <p:spPr>
          <a:xfrm>
            <a:off x="6902900" y="2528078"/>
            <a:ext cx="826197" cy="15508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Application</a:t>
            </a:r>
            <a:endParaRPr lang="nl-NL" sz="1000" dirty="0"/>
          </a:p>
        </p:txBody>
      </p:sp>
      <p:pic>
        <p:nvPicPr>
          <p:cNvPr id="13" name="Picture 4" descr="http://siliconangle.com/files/2013/09/homepage-docker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662" y="2710790"/>
            <a:ext cx="867382" cy="717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ular Callout 13"/>
          <p:cNvSpPr/>
          <p:nvPr/>
        </p:nvSpPr>
        <p:spPr>
          <a:xfrm>
            <a:off x="5690259" y="634763"/>
            <a:ext cx="2517742" cy="1079934"/>
          </a:xfrm>
          <a:prstGeom prst="wedgeRectCallout">
            <a:avLst>
              <a:gd name="adj1" fmla="val -46511"/>
              <a:gd name="adj2" fmla="val 10682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container run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-d -p 1521:1521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--name=AppTestR17491 -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AppTest:R17.49.1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nl-NL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3314" name="Picture 2" descr="Image result for 30 seconds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505" y="2422790"/>
            <a:ext cx="626307" cy="748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ular Callout 16"/>
          <p:cNvSpPr/>
          <p:nvPr/>
        </p:nvSpPr>
        <p:spPr>
          <a:xfrm>
            <a:off x="3561204" y="3556377"/>
            <a:ext cx="3636817" cy="907457"/>
          </a:xfrm>
          <a:prstGeom prst="wedgeRectCallout">
            <a:avLst>
              <a:gd name="adj1" fmla="val 46456"/>
              <a:gd name="adj2" fmla="val -104310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checkpoint </a:t>
            </a: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create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--checkpoint-dir=${</a:t>
            </a: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chkptdir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leave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-running=</a:t>
            </a: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AppTestR17491 AppTestR17491CheckPoint </a:t>
            </a:r>
            <a:endParaRPr lang="nl-NL" altLang="nl-NL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6608007" y="3610764"/>
            <a:ext cx="2712486" cy="1461184"/>
            <a:chOff x="956345" y="2267639"/>
            <a:chExt cx="3936344" cy="2837363"/>
          </a:xfrm>
        </p:grpSpPr>
        <p:pic>
          <p:nvPicPr>
            <p:cNvPr id="20" name="Picture 2" descr="http://bluedesk.nl/app/uploads/2015/04/Docker-Build-Ship-Run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7" r="42278" b="33569"/>
            <a:stretch/>
          </p:blipFill>
          <p:spPr bwMode="auto">
            <a:xfrm>
              <a:off x="956345" y="2267639"/>
              <a:ext cx="3936344" cy="283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an 20"/>
            <p:cNvSpPr/>
            <p:nvPr/>
          </p:nvSpPr>
          <p:spPr>
            <a:xfrm>
              <a:off x="2368732" y="3406915"/>
              <a:ext cx="1038926" cy="980943"/>
            </a:xfrm>
            <a:prstGeom prst="can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  <a:p>
              <a:pPr algn="ctr"/>
              <a:endParaRPr lang="en-US" sz="600" dirty="0"/>
            </a:p>
            <a:p>
              <a:pPr algn="ctr"/>
              <a:r>
                <a:rPr lang="en-US" sz="600" dirty="0"/>
                <a:t>Oracle Database</a:t>
              </a:r>
              <a:endParaRPr lang="nl-NL" sz="600" dirty="0"/>
            </a:p>
          </p:txBody>
        </p:sp>
        <p:sp>
          <p:nvSpPr>
            <p:cNvPr id="22" name="Cube 21"/>
            <p:cNvSpPr/>
            <p:nvPr/>
          </p:nvSpPr>
          <p:spPr>
            <a:xfrm>
              <a:off x="2557996" y="3508633"/>
              <a:ext cx="696078" cy="177688"/>
            </a:xfrm>
            <a:prstGeom prst="cub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Test Data</a:t>
              </a:r>
              <a:endParaRPr lang="nl-NL" sz="2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5096" y="3769072"/>
              <a:ext cx="826197" cy="1550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Application</a:t>
              </a:r>
              <a:endParaRPr lang="nl-NL" sz="400" dirty="0"/>
            </a:p>
          </p:txBody>
        </p:sp>
      </p:grpSp>
      <p:sp>
        <p:nvSpPr>
          <p:cNvPr id="25" name="Rectangular Callout 24"/>
          <p:cNvSpPr/>
          <p:nvPr/>
        </p:nvSpPr>
        <p:spPr>
          <a:xfrm>
            <a:off x="4495800" y="4579225"/>
            <a:ext cx="2618119" cy="264604"/>
          </a:xfrm>
          <a:prstGeom prst="wedgeRectCallout">
            <a:avLst>
              <a:gd name="adj1" fmla="val 62306"/>
              <a:gd name="adj2" fmla="val 10421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AppTestR17491CheckPoint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425543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7" grpId="0" animBg="1"/>
      <p:bldP spid="2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7115464" cy="504000"/>
          </a:xfrm>
        </p:spPr>
        <p:txBody>
          <a:bodyPr/>
          <a:lstStyle/>
          <a:p>
            <a:r>
              <a:rPr lang="en-US" sz="1800" dirty="0"/>
              <a:t>Run (Automated) Test using Docker Snapshot (2)</a:t>
            </a:r>
            <a:endParaRPr lang="nl-NL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Container Checkpoint</a:t>
            </a:r>
          </a:p>
          <a:p>
            <a:pPr lvl="1"/>
            <a:r>
              <a:rPr lang="en-US" dirty="0"/>
              <a:t>0..3 seconds</a:t>
            </a:r>
          </a:p>
          <a:p>
            <a:r>
              <a:rPr lang="en-US" dirty="0"/>
              <a:t>Execute test</a:t>
            </a:r>
          </a:p>
          <a:p>
            <a:pPr lvl="1"/>
            <a:r>
              <a:rPr lang="en-US" dirty="0"/>
              <a:t>No set up, no tear down</a:t>
            </a:r>
          </a:p>
          <a:p>
            <a:r>
              <a:rPr lang="en-US" dirty="0"/>
              <a:t>Stop Container</a:t>
            </a:r>
          </a:p>
          <a:p>
            <a:r>
              <a:rPr lang="en-US" dirty="0"/>
              <a:t>Next test – </a:t>
            </a:r>
            <a:br>
              <a:rPr lang="en-US" dirty="0"/>
            </a:br>
            <a:r>
              <a:rPr lang="en-US" dirty="0"/>
              <a:t>or even in parallel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44</a:t>
            </a:fld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45584" y="1076638"/>
            <a:ext cx="538097" cy="1968903"/>
          </a:xfrm>
          <a:custGeom>
            <a:avLst/>
            <a:gdLst>
              <a:gd name="connsiteX0" fmla="*/ 538097 w 538097"/>
              <a:gd name="connsiteY0" fmla="*/ 1711036 h 1917118"/>
              <a:gd name="connsiteX1" fmla="*/ 212515 w 538097"/>
              <a:gd name="connsiteY1" fmla="*/ 1891145 h 1917118"/>
              <a:gd name="connsiteX2" fmla="*/ 18551 w 538097"/>
              <a:gd name="connsiteY2" fmla="*/ 1212273 h 1917118"/>
              <a:gd name="connsiteX3" fmla="*/ 46260 w 538097"/>
              <a:gd name="connsiteY3" fmla="*/ 429491 h 1917118"/>
              <a:gd name="connsiteX4" fmla="*/ 357988 w 538097"/>
              <a:gd name="connsiteY4" fmla="*/ 0 h 1917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97" h="1917118">
                <a:moveTo>
                  <a:pt x="538097" y="1711036"/>
                </a:moveTo>
                <a:cubicBezTo>
                  <a:pt x="418601" y="1842654"/>
                  <a:pt x="299106" y="1974272"/>
                  <a:pt x="212515" y="1891145"/>
                </a:cubicBezTo>
                <a:cubicBezTo>
                  <a:pt x="125924" y="1808018"/>
                  <a:pt x="46260" y="1455882"/>
                  <a:pt x="18551" y="1212273"/>
                </a:cubicBezTo>
                <a:cubicBezTo>
                  <a:pt x="-9158" y="968664"/>
                  <a:pt x="-10313" y="631536"/>
                  <a:pt x="46260" y="429491"/>
                </a:cubicBezTo>
                <a:cubicBezTo>
                  <a:pt x="102833" y="227446"/>
                  <a:pt x="230410" y="113723"/>
                  <a:pt x="357988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24" name="Group 23"/>
          <p:cNvGrpSpPr/>
          <p:nvPr/>
        </p:nvGrpSpPr>
        <p:grpSpPr>
          <a:xfrm>
            <a:off x="3406912" y="687433"/>
            <a:ext cx="2712486" cy="1461184"/>
            <a:chOff x="956345" y="2267639"/>
            <a:chExt cx="3936344" cy="2837363"/>
          </a:xfrm>
        </p:grpSpPr>
        <p:pic>
          <p:nvPicPr>
            <p:cNvPr id="26" name="Picture 2" descr="http://bluedesk.nl/app/uploads/2015/04/Docker-Build-Ship-Run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7" r="42278" b="33569"/>
            <a:stretch/>
          </p:blipFill>
          <p:spPr bwMode="auto">
            <a:xfrm>
              <a:off x="956345" y="2267639"/>
              <a:ext cx="3936344" cy="283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Can 26"/>
            <p:cNvSpPr/>
            <p:nvPr/>
          </p:nvSpPr>
          <p:spPr>
            <a:xfrm>
              <a:off x="2368732" y="3406915"/>
              <a:ext cx="1038926" cy="980943"/>
            </a:xfrm>
            <a:prstGeom prst="can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  <a:p>
              <a:pPr algn="ctr"/>
              <a:endParaRPr lang="en-US" sz="600" dirty="0"/>
            </a:p>
            <a:p>
              <a:pPr algn="ctr"/>
              <a:r>
                <a:rPr lang="en-US" sz="600" dirty="0"/>
                <a:t>Oracle Database</a:t>
              </a:r>
              <a:endParaRPr lang="nl-NL" sz="600" dirty="0"/>
            </a:p>
          </p:txBody>
        </p:sp>
        <p:sp>
          <p:nvSpPr>
            <p:cNvPr id="28" name="Cube 27"/>
            <p:cNvSpPr/>
            <p:nvPr/>
          </p:nvSpPr>
          <p:spPr>
            <a:xfrm>
              <a:off x="2557996" y="3508633"/>
              <a:ext cx="696078" cy="177688"/>
            </a:xfrm>
            <a:prstGeom prst="cub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Test Data</a:t>
              </a:r>
              <a:endParaRPr lang="nl-NL" sz="200" dirty="0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475096" y="3769072"/>
              <a:ext cx="826197" cy="1550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Application</a:t>
              </a:r>
              <a:endParaRPr lang="nl-NL" sz="400" dirty="0"/>
            </a:p>
          </p:txBody>
        </p:sp>
      </p:grpSp>
      <p:sp>
        <p:nvSpPr>
          <p:cNvPr id="30" name="Rectangular Callout 29"/>
          <p:cNvSpPr/>
          <p:nvPr/>
        </p:nvSpPr>
        <p:spPr>
          <a:xfrm>
            <a:off x="5487476" y="720255"/>
            <a:ext cx="2618119" cy="264604"/>
          </a:xfrm>
          <a:prstGeom prst="wedgeRectCallout">
            <a:avLst>
              <a:gd name="adj1" fmla="val -48028"/>
              <a:gd name="adj2" fmla="val 164882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AppTestR17491CheckPoint</a:t>
            </a:r>
            <a:endParaRPr lang="nl-NL" sz="1200" dirty="0"/>
          </a:p>
        </p:txBody>
      </p:sp>
      <p:sp>
        <p:nvSpPr>
          <p:cNvPr id="8" name="Down Arrow 7"/>
          <p:cNvSpPr/>
          <p:nvPr/>
        </p:nvSpPr>
        <p:spPr>
          <a:xfrm rot="16909573">
            <a:off x="5977857" y="1094296"/>
            <a:ext cx="360218" cy="13642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7410" name="Picture 2" descr="Image result for stopwatch &quot;one second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9818" y="1110798"/>
            <a:ext cx="612628" cy="50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6040675" y="1318017"/>
            <a:ext cx="2712486" cy="1461184"/>
            <a:chOff x="956345" y="2267639"/>
            <a:chExt cx="3936344" cy="2837363"/>
          </a:xfrm>
        </p:grpSpPr>
        <p:pic>
          <p:nvPicPr>
            <p:cNvPr id="20" name="Picture 2" descr="http://bluedesk.nl/app/uploads/2015/04/Docker-Build-Ship-Run.jpg"/>
            <p:cNvPicPr>
              <a:picLocks noChangeAspect="1" noChangeArrowheads="1"/>
            </p:cNvPicPr>
            <p:nvPr/>
          </p:nvPicPr>
          <p:blipFill rotWithShape="1">
            <a:blip r:embed="rId3">
              <a:clrChange>
                <a:clrFrom>
                  <a:srgbClr val="FFFFFD"/>
                </a:clrFrom>
                <a:clrTo>
                  <a:srgbClr val="FFFF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827" r="42278" b="33569"/>
            <a:stretch/>
          </p:blipFill>
          <p:spPr bwMode="auto">
            <a:xfrm>
              <a:off x="956345" y="2267639"/>
              <a:ext cx="3936344" cy="28373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Can 20"/>
            <p:cNvSpPr/>
            <p:nvPr/>
          </p:nvSpPr>
          <p:spPr>
            <a:xfrm>
              <a:off x="2368732" y="3406915"/>
              <a:ext cx="1038926" cy="980943"/>
            </a:xfrm>
            <a:prstGeom prst="can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00" dirty="0"/>
            </a:p>
            <a:p>
              <a:pPr algn="ctr"/>
              <a:endParaRPr lang="en-US" sz="600" dirty="0"/>
            </a:p>
            <a:p>
              <a:pPr algn="ctr"/>
              <a:r>
                <a:rPr lang="en-US" sz="600" dirty="0"/>
                <a:t>Oracle Database</a:t>
              </a:r>
              <a:endParaRPr lang="nl-NL" sz="600" dirty="0"/>
            </a:p>
          </p:txBody>
        </p:sp>
        <p:sp>
          <p:nvSpPr>
            <p:cNvPr id="22" name="Cube 21"/>
            <p:cNvSpPr/>
            <p:nvPr/>
          </p:nvSpPr>
          <p:spPr>
            <a:xfrm>
              <a:off x="2557996" y="3508633"/>
              <a:ext cx="696078" cy="177688"/>
            </a:xfrm>
            <a:prstGeom prst="cub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" dirty="0"/>
                <a:t>Test Data</a:t>
              </a:r>
              <a:endParaRPr lang="nl-NL" sz="200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475096" y="3769072"/>
              <a:ext cx="826197" cy="15508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" dirty="0"/>
                <a:t>Application</a:t>
              </a:r>
              <a:endParaRPr lang="nl-NL" sz="400" dirty="0"/>
            </a:p>
          </p:txBody>
        </p:sp>
      </p:grpSp>
      <p:sp>
        <p:nvSpPr>
          <p:cNvPr id="25" name="Rectangular Callout 24"/>
          <p:cNvSpPr/>
          <p:nvPr/>
        </p:nvSpPr>
        <p:spPr>
          <a:xfrm>
            <a:off x="7248213" y="2922177"/>
            <a:ext cx="1600738" cy="189244"/>
          </a:xfrm>
          <a:prstGeom prst="wedgeRectCallout">
            <a:avLst>
              <a:gd name="adj1" fmla="val -25032"/>
              <a:gd name="adj2" fmla="val -388906"/>
            </a:avLst>
          </a:prstGeom>
          <a:solidFill>
            <a:schemeClr val="accent3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AppTest:R17.49.1</a:t>
            </a:r>
          </a:p>
        </p:txBody>
      </p:sp>
      <p:sp>
        <p:nvSpPr>
          <p:cNvPr id="14" name="Rectangular Callout 13"/>
          <p:cNvSpPr/>
          <p:nvPr/>
        </p:nvSpPr>
        <p:spPr>
          <a:xfrm>
            <a:off x="3075786" y="2411290"/>
            <a:ext cx="3720749" cy="852210"/>
          </a:xfrm>
          <a:prstGeom prst="wedgeRectCallout">
            <a:avLst>
              <a:gd name="adj1" fmla="val 34780"/>
              <a:gd name="adj2" fmla="val -117922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docker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container start </a:t>
            </a:r>
            <a:b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-–checkpoint=</a:t>
            </a: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AppTestR17491CheckPoint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--checkpoint-dir=${</a:t>
            </a:r>
            <a:r>
              <a:rPr lang="nl-NL" altLang="nl-NL" sz="12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chkptdir</a:t>
            </a:r>
            <a:r>
              <a:rPr lang="nl-NL" altLang="nl-NL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AppTestR17491</a:t>
            </a:r>
            <a:endParaRPr lang="nl-NL" altLang="nl-NL" sz="12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12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8" grpId="0" animBg="1"/>
      <p:bldP spid="8" grpId="1" animBg="1"/>
      <p:bldP spid="25" grpId="0" animBg="1"/>
      <p:bldP spid="25" grpId="1" animBg="1"/>
      <p:bldP spid="14" grpId="0" animBg="1"/>
      <p:bldP spid="14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Oracle Container Cloud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4562216" cy="1512000"/>
          </a:xfrm>
        </p:spPr>
        <p:txBody>
          <a:bodyPr/>
          <a:lstStyle/>
          <a:p>
            <a:r>
              <a:rPr lang="en-US" dirty="0"/>
              <a:t>Run Docker Containers on Oracle Cloud </a:t>
            </a:r>
            <a:endParaRPr lang="nl-NL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2639640"/>
            <a:ext cx="3580012" cy="2226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54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Container Cloud for Docker Containers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Configure number of worker </a:t>
            </a:r>
            <a:br>
              <a:rPr lang="en-US" dirty="0"/>
            </a:br>
            <a:r>
              <a:rPr lang="en-US" dirty="0"/>
              <a:t>nodes for the OCC instance</a:t>
            </a:r>
          </a:p>
          <a:p>
            <a:r>
              <a:rPr lang="en-US" dirty="0"/>
              <a:t>Define resource pools</a:t>
            </a:r>
          </a:p>
          <a:p>
            <a:r>
              <a:rPr lang="en-US" dirty="0"/>
              <a:t>Assign service (i.e. container </a:t>
            </a:r>
            <a:br>
              <a:rPr lang="en-US" dirty="0"/>
            </a:br>
            <a:r>
              <a:rPr lang="en-US" dirty="0"/>
              <a:t>image) to resource pool</a:t>
            </a:r>
          </a:p>
          <a:p>
            <a:pPr lvl="1"/>
            <a:r>
              <a:rPr lang="en-US" dirty="0"/>
              <a:t>Specify # instances</a:t>
            </a:r>
          </a:p>
          <a:p>
            <a:r>
              <a:rPr lang="en-US" dirty="0"/>
              <a:t>Specify image input</a:t>
            </a:r>
          </a:p>
          <a:p>
            <a:pPr lvl="1"/>
            <a:r>
              <a:rPr lang="en-US" dirty="0"/>
              <a:t>Port mapping, environment </a:t>
            </a:r>
            <a:br>
              <a:rPr lang="en-US" dirty="0"/>
            </a:br>
            <a:r>
              <a:rPr lang="en-US" dirty="0"/>
              <a:t>variable, volume, network</a:t>
            </a:r>
          </a:p>
          <a:p>
            <a:r>
              <a:rPr lang="en-US" dirty="0"/>
              <a:t>Optionally define stacks</a:t>
            </a:r>
          </a:p>
          <a:p>
            <a:pPr lvl="1"/>
            <a:r>
              <a:rPr lang="en-US" dirty="0"/>
              <a:t>Combinations of services</a:t>
            </a:r>
          </a:p>
          <a:p>
            <a:endParaRPr lang="nl-NL" dirty="0"/>
          </a:p>
        </p:txBody>
      </p:sp>
      <p:pic>
        <p:nvPicPr>
          <p:cNvPr id="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760" y="1084462"/>
            <a:ext cx="5024754" cy="384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1437" y="227961"/>
            <a:ext cx="1128077" cy="11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454C829-F55C-4EE4-BC38-549A9B3B5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83174A-B55A-42F5-850E-7B9A413AA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136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WebLogic on Oracle Container Cloud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21971"/>
            <a:ext cx="7584586" cy="3939853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5825E58-181D-40E1-85DB-53EED7D3C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B8DF0E-6B51-49F7-8226-AAA52C739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190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Oracle </a:t>
            </a:r>
            <a:r>
              <a:rPr lang="en-US" dirty="0" err="1"/>
              <a:t>Wercker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Automating CI/CD Pipeline for Containers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2617494"/>
            <a:ext cx="4244990" cy="232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3887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 – </a:t>
            </a:r>
            <a:br>
              <a:rPr lang="en-US" dirty="0"/>
            </a:br>
            <a:r>
              <a:rPr lang="en-US" dirty="0"/>
              <a:t>a container based microservice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  <p:sp>
        <p:nvSpPr>
          <p:cNvPr id="6" name="Cube 5"/>
          <p:cNvSpPr/>
          <p:nvPr/>
        </p:nvSpPr>
        <p:spPr>
          <a:xfrm>
            <a:off x="3435044" y="2437358"/>
            <a:ext cx="1531380" cy="12268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19187" y="3608028"/>
            <a:ext cx="617220" cy="511473"/>
          </a:xfrm>
          <a:prstGeom prst="rect">
            <a:avLst/>
          </a:prstGeom>
        </p:spPr>
      </p:pic>
      <p:grpSp>
        <p:nvGrpSpPr>
          <p:cNvPr id="13" name="Group 102"/>
          <p:cNvGrpSpPr>
            <a:grpSpLocks noChangeAspect="1"/>
          </p:cNvGrpSpPr>
          <p:nvPr/>
        </p:nvGrpSpPr>
        <p:grpSpPr bwMode="auto">
          <a:xfrm>
            <a:off x="3671477" y="2898994"/>
            <a:ext cx="172344" cy="352852"/>
            <a:chOff x="4686300" y="1439863"/>
            <a:chExt cx="1577975" cy="2936875"/>
          </a:xfrm>
        </p:grpSpPr>
        <p:sp>
          <p:nvSpPr>
            <p:cNvPr id="15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9" name="Rounded Rectangle 28"/>
          <p:cNvSpPr/>
          <p:nvPr/>
        </p:nvSpPr>
        <p:spPr>
          <a:xfrm>
            <a:off x="3858269" y="2841894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250" y="3236576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031999" y="2775253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µ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156460" y="1905000"/>
            <a:ext cx="1479947" cy="65532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2471069" y="1485900"/>
            <a:ext cx="1211418" cy="10171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156460" y="2461846"/>
            <a:ext cx="1447801" cy="1385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863128" y="1943402"/>
            <a:ext cx="96661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 requests</a:t>
            </a:r>
            <a:endParaRPr lang="nl-NL" sz="1300" dirty="0" err="1"/>
          </a:p>
        </p:txBody>
      </p:sp>
      <p:sp>
        <p:nvSpPr>
          <p:cNvPr id="39" name="Right Arrow 38"/>
          <p:cNvSpPr/>
          <p:nvPr/>
        </p:nvSpPr>
        <p:spPr>
          <a:xfrm rot="2775731">
            <a:off x="3614076" y="2495141"/>
            <a:ext cx="379419" cy="434340"/>
          </a:xfrm>
          <a:prstGeom prst="rightArrow">
            <a:avLst>
              <a:gd name="adj1" fmla="val 30047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8662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Netherlands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745"/>
            <a:r>
              <a:rPr lang="en-US">
                <a:solidFill>
                  <a:srgbClr val="FFFFFF"/>
                </a:solidFill>
                <a:latin typeface="Arial" panose="020B0604020202020204"/>
              </a:rPr>
              <a:t>Intro to Docker Containers for Oracle professionals</a:t>
            </a:r>
            <a:endParaRPr lang="nl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745"/>
            <a:fld id="{14F1411D-0280-154F-AEAC-4C20B7AA46B2}" type="slidenum">
              <a:rPr lang="nl-NL">
                <a:solidFill>
                  <a:srgbClr val="FFFFFF"/>
                </a:solidFill>
                <a:latin typeface="Arial" panose="020B0604020202020204"/>
              </a:rPr>
              <a:pPr defTabSz="685745"/>
              <a:t>5</a:t>
            </a:fld>
            <a:endParaRPr lang="nl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7108" name="Picture 4" descr="Image result for the netherla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" y="-131638"/>
            <a:ext cx="9143721" cy="608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Image result for the netherlan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766" y="1080046"/>
            <a:ext cx="2228782" cy="16668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netherlands ice skating windmills">
            <a:extLst>
              <a:ext uri="{FF2B5EF4-FFF2-40B4-BE49-F238E27FC236}">
                <a16:creationId xmlns:a16="http://schemas.microsoft.com/office/drawing/2014/main" id="{5ED49523-CDDE-4A43-B945-2C84C9A24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99" y="636615"/>
            <a:ext cx="5578035" cy="4421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7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container running?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9043" y="1065540"/>
            <a:ext cx="7418157" cy="3780000"/>
          </a:xfrm>
        </p:spPr>
        <p:txBody>
          <a:bodyPr/>
          <a:lstStyle/>
          <a:p>
            <a:r>
              <a:rPr lang="en-US" dirty="0"/>
              <a:t>Any Docker Host – on premises or cloud based VM - or a Container Cloud Service</a:t>
            </a:r>
          </a:p>
          <a:p>
            <a:pPr lvl="1"/>
            <a:r>
              <a:rPr lang="en-US" dirty="0"/>
              <a:t>For example: Oracle Container Cloud Service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  <p:pic>
        <p:nvPicPr>
          <p:cNvPr id="3074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697" y="1697922"/>
            <a:ext cx="1128077" cy="112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9864" y="1587382"/>
            <a:ext cx="4380112" cy="33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/>
          <p:cNvSpPr/>
          <p:nvPr/>
        </p:nvSpPr>
        <p:spPr>
          <a:xfrm>
            <a:off x="5765267" y="3162945"/>
            <a:ext cx="1531380" cy="122682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9410" y="4333615"/>
            <a:ext cx="617220" cy="511473"/>
          </a:xfrm>
          <a:prstGeom prst="rect">
            <a:avLst/>
          </a:prstGeom>
        </p:spPr>
      </p:pic>
      <p:grpSp>
        <p:nvGrpSpPr>
          <p:cNvPr id="10" name="Group 102"/>
          <p:cNvGrpSpPr>
            <a:grpSpLocks noChangeAspect="1"/>
          </p:cNvGrpSpPr>
          <p:nvPr/>
        </p:nvGrpSpPr>
        <p:grpSpPr bwMode="auto">
          <a:xfrm>
            <a:off x="6001700" y="3624581"/>
            <a:ext cx="172344" cy="352852"/>
            <a:chOff x="4686300" y="1439863"/>
            <a:chExt cx="1577975" cy="2936875"/>
          </a:xfrm>
        </p:grpSpPr>
        <p:sp>
          <p:nvSpPr>
            <p:cNvPr id="11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6188492" y="3567481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6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473" y="3962163"/>
            <a:ext cx="298314" cy="35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6362222" y="3500840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6291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 animBg="1"/>
      <p:bldP spid="25" grpId="0" animBg="1"/>
      <p:bldP spid="2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the container start running in the runtime?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Through a CI/CD Pipeline</a:t>
            </a:r>
          </a:p>
          <a:p>
            <a:r>
              <a:rPr lang="en-US" dirty="0"/>
              <a:t>Build process</a:t>
            </a:r>
          </a:p>
          <a:p>
            <a:pPr lvl="1"/>
            <a:r>
              <a:rPr lang="en-US" dirty="0"/>
              <a:t>Take a Basic runtime image – e.g. Linux plus Some Language VM</a:t>
            </a:r>
          </a:p>
          <a:p>
            <a:pPr lvl="1"/>
            <a:r>
              <a:rPr lang="en-US" dirty="0"/>
              <a:t>Add application code</a:t>
            </a:r>
          </a:p>
          <a:p>
            <a:pPr lvl="1"/>
            <a:r>
              <a:rPr lang="en-US" dirty="0"/>
              <a:t>Add runtime agents and tooling</a:t>
            </a:r>
          </a:p>
          <a:p>
            <a:pPr lvl="1"/>
            <a:r>
              <a:rPr lang="en-US" dirty="0"/>
              <a:t>Add platform/runtime configuration</a:t>
            </a:r>
          </a:p>
          <a:p>
            <a:pPr lvl="1"/>
            <a:r>
              <a:rPr lang="en-US" dirty="0"/>
              <a:t>Then Build the Image</a:t>
            </a:r>
          </a:p>
          <a:p>
            <a:pPr lvl="1"/>
            <a:r>
              <a:rPr lang="en-US" dirty="0"/>
              <a:t>Test the Image</a:t>
            </a:r>
          </a:p>
          <a:p>
            <a:pPr lvl="1"/>
            <a:r>
              <a:rPr lang="en-US" dirty="0"/>
              <a:t>Tag and Push Image to Registry</a:t>
            </a:r>
          </a:p>
          <a:p>
            <a:r>
              <a:rPr lang="en-US" dirty="0"/>
              <a:t>Deploy the image plus applicable configuration to a specific destination container runtime environment</a:t>
            </a:r>
          </a:p>
          <a:p>
            <a:r>
              <a:rPr lang="en-US" dirty="0"/>
              <a:t>The CI/CD Process is managed manually or triggered by development event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  <p:grpSp>
        <p:nvGrpSpPr>
          <p:cNvPr id="27" name="Group 26"/>
          <p:cNvGrpSpPr/>
          <p:nvPr/>
        </p:nvGrpSpPr>
        <p:grpSpPr>
          <a:xfrm>
            <a:off x="7489575" y="220352"/>
            <a:ext cx="934425" cy="823925"/>
            <a:chOff x="3757567" y="523217"/>
            <a:chExt cx="934425" cy="823925"/>
          </a:xfrm>
        </p:grpSpPr>
        <p:grpSp>
          <p:nvGrpSpPr>
            <p:cNvPr id="25" name="Group 24"/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6" name="Cube 5"/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grpSp>
            <p:nvGrpSpPr>
              <p:cNvPr id="7" name="Group 102"/>
              <p:cNvGrpSpPr>
                <a:grpSpLocks noChangeAspect="1"/>
              </p:cNvGrpSpPr>
              <p:nvPr/>
            </p:nvGrpSpPr>
            <p:grpSpPr bwMode="auto">
              <a:xfrm>
                <a:off x="6001700" y="3624581"/>
                <a:ext cx="172344" cy="352852"/>
                <a:chOff x="4686300" y="1439863"/>
                <a:chExt cx="1577975" cy="2936875"/>
              </a:xfrm>
            </p:grpSpPr>
            <p:sp>
              <p:nvSpPr>
                <p:cNvPr id="8" name="Freeform 1"/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9" name="Freeform 2"/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0" name="Freeform 3"/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1" name="Freeform 4"/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2" name="Freeform 5"/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3" name="Freeform 6"/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4" name="Freeform 7"/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5" name="Freeform 8"/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6" name="Freeform 9"/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7" name="Freeform 10"/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8" name="Freeform 11"/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" name="Freeform 12"/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" name="Freeform 13"/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1" name="Freeform 14"/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  <p:sp>
            <p:nvSpPr>
              <p:cNvPr id="22" name="Rounded Rectangle 21"/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/>
              </a:p>
            </p:txBody>
          </p:sp>
          <p:pic>
            <p:nvPicPr>
              <p:cNvPr id="23" name="Picture 2" descr="Related image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26" name="Picture 25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388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Wercker</a:t>
            </a:r>
            <a:r>
              <a:rPr lang="en-US" dirty="0"/>
              <a:t>: Build, Test, Push and Deploy Pipelines for Containers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7" y="1239906"/>
            <a:ext cx="8430987" cy="3316188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3886539" y="896334"/>
            <a:ext cx="707703" cy="637150"/>
            <a:chOff x="3886539" y="896334"/>
            <a:chExt cx="707703" cy="637150"/>
          </a:xfrm>
        </p:grpSpPr>
        <p:grpSp>
          <p:nvGrpSpPr>
            <p:cNvPr id="8" name="Group 7"/>
            <p:cNvGrpSpPr/>
            <p:nvPr/>
          </p:nvGrpSpPr>
          <p:grpSpPr>
            <a:xfrm>
              <a:off x="3886539" y="897603"/>
              <a:ext cx="707703" cy="635881"/>
              <a:chOff x="5765267" y="3162945"/>
              <a:chExt cx="1531380" cy="1226820"/>
            </a:xfrm>
          </p:grpSpPr>
          <p:sp>
            <p:nvSpPr>
              <p:cNvPr id="10" name="Cube 9"/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grpSp>
            <p:nvGrpSpPr>
              <p:cNvPr id="11" name="Group 102"/>
              <p:cNvGrpSpPr>
                <a:grpSpLocks noChangeAspect="1"/>
              </p:cNvGrpSpPr>
              <p:nvPr/>
            </p:nvGrpSpPr>
            <p:grpSpPr bwMode="auto">
              <a:xfrm>
                <a:off x="6001700" y="3624581"/>
                <a:ext cx="172344" cy="352852"/>
                <a:chOff x="4686300" y="1439863"/>
                <a:chExt cx="1577975" cy="2936875"/>
              </a:xfrm>
            </p:grpSpPr>
            <p:sp>
              <p:nvSpPr>
                <p:cNvPr id="15" name="Freeform 1"/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6" name="Freeform 2"/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7" name="Freeform 3"/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8" name="Freeform 4"/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9" name="Freeform 5"/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0" name="Freeform 6"/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1" name="Freeform 7"/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2" name="Freeform 8"/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3" name="Freeform 9"/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4" name="Freeform 10"/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5" name="Freeform 11"/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6" name="Freeform 12"/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7" name="Freeform 13"/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8" name="Freeform 14"/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</p:grpSp>
          <p:sp>
            <p:nvSpPr>
              <p:cNvPr id="12" name="Rounded Rectangle 11"/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pic>
            <p:nvPicPr>
              <p:cNvPr id="13" name="Picture 2" descr="Related imag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362221" y="3500839"/>
                <a:ext cx="576499" cy="6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dirty="0"/>
                  <a:t>µ</a:t>
                </a: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986398" y="896334"/>
              <a:ext cx="268144" cy="158677"/>
            </a:xfrm>
            <a:prstGeom prst="rect">
              <a:avLst/>
            </a:prstGeom>
          </p:spPr>
        </p:pic>
      </p:grpSp>
      <p:grpSp>
        <p:nvGrpSpPr>
          <p:cNvPr id="29" name="Group 102"/>
          <p:cNvGrpSpPr>
            <a:grpSpLocks noChangeAspect="1"/>
          </p:cNvGrpSpPr>
          <p:nvPr/>
        </p:nvGrpSpPr>
        <p:grpSpPr bwMode="auto">
          <a:xfrm>
            <a:off x="347847" y="1249549"/>
            <a:ext cx="172344" cy="352852"/>
            <a:chOff x="4686300" y="1439863"/>
            <a:chExt cx="1577975" cy="2936875"/>
          </a:xfrm>
        </p:grpSpPr>
        <p:sp>
          <p:nvSpPr>
            <p:cNvPr id="30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34639" y="1192449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xtBox 44"/>
          <p:cNvSpPr txBox="1"/>
          <p:nvPr/>
        </p:nvSpPr>
        <p:spPr>
          <a:xfrm>
            <a:off x="708369" y="112580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µ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271230" y="2083413"/>
            <a:ext cx="707703" cy="635881"/>
            <a:chOff x="5765267" y="3162945"/>
            <a:chExt cx="1531380" cy="1226820"/>
          </a:xfrm>
        </p:grpSpPr>
        <p:sp>
          <p:nvSpPr>
            <p:cNvPr id="47" name="Cube 46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48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52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3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4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5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6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7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9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0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1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2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3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4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5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pic>
          <p:nvPicPr>
            <p:cNvPr id="50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34" y="3765532"/>
              <a:ext cx="465058" cy="54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1371089" y="2082144"/>
            <a:ext cx="268144" cy="158677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156211" y="2401264"/>
            <a:ext cx="707703" cy="635881"/>
            <a:chOff x="5765267" y="3162945"/>
            <a:chExt cx="1531380" cy="1226820"/>
          </a:xfrm>
        </p:grpSpPr>
        <p:sp>
          <p:nvSpPr>
            <p:cNvPr id="68" name="Cube 67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69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7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sp>
          <p:nvSpPr>
            <p:cNvPr id="70" name="Rounded Rectangle 69"/>
            <p:cNvSpPr/>
            <p:nvPr/>
          </p:nvSpPr>
          <p:spPr>
            <a:xfrm>
              <a:off x="6188492" y="3567481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pic>
          <p:nvPicPr>
            <p:cNvPr id="7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473" y="396216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6362221" y="3500839"/>
              <a:ext cx="576499" cy="627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/>
                <a:t>µ</a:t>
              </a:r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7241918" y="2413670"/>
            <a:ext cx="268144" cy="1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10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Kubernetes and</a:t>
            </a:r>
            <a:br>
              <a:rPr lang="en-US" dirty="0"/>
            </a:br>
            <a:r>
              <a:rPr lang="en-US" dirty="0"/>
              <a:t>Oracle </a:t>
            </a:r>
            <a:br>
              <a:rPr lang="en-US" dirty="0"/>
            </a:br>
            <a:r>
              <a:rPr lang="en-US" dirty="0" err="1"/>
              <a:t>Kubernes</a:t>
            </a:r>
            <a:r>
              <a:rPr lang="en-US" dirty="0"/>
              <a:t> Engine Cloud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4562216" cy="1512000"/>
          </a:xfrm>
        </p:spPr>
        <p:txBody>
          <a:bodyPr/>
          <a:lstStyle/>
          <a:p>
            <a:r>
              <a:rPr lang="en-US" dirty="0"/>
              <a:t>The application and microservices runtime platform of tomorrow 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352" y="3635212"/>
            <a:ext cx="1291664" cy="8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8071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vehicle for:</a:t>
            </a:r>
          </a:p>
          <a:p>
            <a:pPr lvl="1"/>
            <a:r>
              <a:rPr lang="en-US" dirty="0"/>
              <a:t>Encapsulate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Share &amp; Ship</a:t>
            </a:r>
          </a:p>
          <a:p>
            <a:pPr lvl="1"/>
            <a:r>
              <a:rPr lang="en-US" dirty="0"/>
              <a:t>Automated Tests</a:t>
            </a:r>
          </a:p>
          <a:p>
            <a:pPr lvl="1"/>
            <a:r>
              <a:rPr lang="en-US" dirty="0"/>
              <a:t>Deploy</a:t>
            </a:r>
          </a:p>
          <a:p>
            <a:pPr lvl="1"/>
            <a:r>
              <a:rPr lang="en-US" dirty="0"/>
              <a:t>Run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Relocate</a:t>
            </a:r>
          </a:p>
          <a:p>
            <a:pPr lvl="1"/>
            <a:r>
              <a:rPr lang="en-US" dirty="0"/>
              <a:t>Standardize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54</a:t>
            </a:fld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17" y="2317929"/>
            <a:ext cx="3793264" cy="23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4651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55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6" y="2794655"/>
            <a:ext cx="3351070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56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4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57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693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58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3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59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6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Oracle </a:t>
            </a:r>
            <a:r>
              <a:rPr lang="en-US" dirty="0" err="1"/>
              <a:t>OpenWorld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What I needed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Local installation of a Kafka Cluster</a:t>
            </a:r>
          </a:p>
          <a:p>
            <a:pPr lvl="1"/>
            <a:r>
              <a:rPr lang="en-US" dirty="0"/>
              <a:t>At least one Broker node and the Zookeeper</a:t>
            </a:r>
            <a:endParaRPr lang="nl-NL" dirty="0"/>
          </a:p>
        </p:txBody>
      </p:sp>
      <p:sp>
        <p:nvSpPr>
          <p:cNvPr id="61" name="Rounded Rectangle 60"/>
          <p:cNvSpPr/>
          <p:nvPr/>
        </p:nvSpPr>
        <p:spPr>
          <a:xfrm>
            <a:off x="4193450" y="2771939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Broker</a:t>
            </a:r>
            <a:endParaRPr lang="nl-NL" dirty="0"/>
          </a:p>
        </p:txBody>
      </p:sp>
      <p:sp>
        <p:nvSpPr>
          <p:cNvPr id="62" name="Rounded Rectangle 61"/>
          <p:cNvSpPr/>
          <p:nvPr/>
        </p:nvSpPr>
        <p:spPr>
          <a:xfrm>
            <a:off x="2601473" y="3560623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Zookeeper</a:t>
            </a:r>
            <a:endParaRPr lang="nl-NL" dirty="0"/>
          </a:p>
        </p:txBody>
      </p:sp>
      <p:pic>
        <p:nvPicPr>
          <p:cNvPr id="73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459" y="42277"/>
            <a:ext cx="4412774" cy="23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/>
          <p:cNvSpPr/>
          <p:nvPr/>
        </p:nvSpPr>
        <p:spPr>
          <a:xfrm>
            <a:off x="1196797" y="1845131"/>
            <a:ext cx="1745095" cy="92680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Demo Application</a:t>
            </a:r>
            <a:br>
              <a:rPr lang="nl-NL" dirty="0"/>
            </a:br>
            <a:br>
              <a:rPr lang="nl-NL" dirty="0"/>
            </a:br>
            <a:endParaRPr lang="en-US" dirty="0"/>
          </a:p>
        </p:txBody>
      </p:sp>
      <p:pic>
        <p:nvPicPr>
          <p:cNvPr id="75" name="Picture 3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989" y="2083923"/>
            <a:ext cx="1443144" cy="72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7" name="Elbow Connector 76"/>
          <p:cNvCxnSpPr>
            <a:stCxn id="61" idx="2"/>
            <a:endCxn id="62" idx="3"/>
          </p:cNvCxnSpPr>
          <p:nvPr/>
        </p:nvCxnSpPr>
        <p:spPr>
          <a:xfrm rot="5400000">
            <a:off x="3983304" y="3126810"/>
            <a:ext cx="466342" cy="10459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74" idx="3"/>
            <a:endCxn id="61" idx="1"/>
          </p:cNvCxnSpPr>
          <p:nvPr/>
        </p:nvCxnSpPr>
        <p:spPr>
          <a:xfrm>
            <a:off x="2941892" y="2308535"/>
            <a:ext cx="1251558" cy="78574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75" idx="2"/>
            <a:endCxn id="62" idx="0"/>
          </p:cNvCxnSpPr>
          <p:nvPr/>
        </p:nvCxnSpPr>
        <p:spPr>
          <a:xfrm>
            <a:off x="2163561" y="2805495"/>
            <a:ext cx="983921" cy="75512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ABC1E3-A0F7-42E5-B3DC-6F527CCB1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0CD00B-99F6-4889-9B0C-326B7B4E7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29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1" grpId="0" animBg="1"/>
      <p:bldP spid="62" grpId="0" animBg="1"/>
      <p:bldP spid="7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60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an 2"/>
          <p:cNvSpPr/>
          <p:nvPr/>
        </p:nvSpPr>
        <p:spPr>
          <a:xfrm>
            <a:off x="2410815" y="3469387"/>
            <a:ext cx="386393" cy="2450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5005534" y="2569459"/>
            <a:ext cx="755227" cy="444584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loud 18"/>
          <p:cNvSpPr/>
          <p:nvPr/>
        </p:nvSpPr>
        <p:spPr>
          <a:xfrm>
            <a:off x="2692920" y="4491880"/>
            <a:ext cx="1301378" cy="50288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Storage</a:t>
            </a:r>
            <a:endParaRPr lang="nl-NL" dirty="0"/>
          </a:p>
        </p:txBody>
      </p:sp>
      <p:cxnSp>
        <p:nvCxnSpPr>
          <p:cNvPr id="25" name="Elbow Connector 24"/>
          <p:cNvCxnSpPr>
            <a:stCxn id="3" idx="3"/>
            <a:endCxn id="19" idx="3"/>
          </p:cNvCxnSpPr>
          <p:nvPr/>
        </p:nvCxnSpPr>
        <p:spPr>
          <a:xfrm rot="16200000" flipH="1">
            <a:off x="2570691" y="3747714"/>
            <a:ext cx="806239" cy="739597"/>
          </a:xfrm>
          <a:prstGeom prst="bentConnector3">
            <a:avLst>
              <a:gd name="adj1" fmla="val 73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4617550" y="4421417"/>
            <a:ext cx="775968" cy="4531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</a:t>
            </a:r>
            <a:endParaRPr lang="nl-NL" dirty="0"/>
          </a:p>
        </p:txBody>
      </p:sp>
      <p:cxnSp>
        <p:nvCxnSpPr>
          <p:cNvPr id="29" name="Elbow Connector 28"/>
          <p:cNvCxnSpPr>
            <a:stCxn id="22" idx="3"/>
            <a:endCxn id="27" idx="0"/>
          </p:cNvCxnSpPr>
          <p:nvPr/>
        </p:nvCxnSpPr>
        <p:spPr>
          <a:xfrm rot="5400000">
            <a:off x="4518976" y="3557245"/>
            <a:ext cx="1407374" cy="320971"/>
          </a:xfrm>
          <a:prstGeom prst="bentConnector3">
            <a:avLst>
              <a:gd name="adj1" fmla="val 8424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008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an 2"/>
          <p:cNvSpPr/>
          <p:nvPr/>
        </p:nvSpPr>
        <p:spPr>
          <a:xfrm>
            <a:off x="2410815" y="3469387"/>
            <a:ext cx="386393" cy="2450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5005534" y="2569459"/>
            <a:ext cx="755227" cy="444584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loud 18"/>
          <p:cNvSpPr/>
          <p:nvPr/>
        </p:nvSpPr>
        <p:spPr>
          <a:xfrm>
            <a:off x="2692920" y="4491880"/>
            <a:ext cx="1301378" cy="50288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Storage</a:t>
            </a:r>
            <a:endParaRPr lang="nl-NL" dirty="0"/>
          </a:p>
        </p:txBody>
      </p:sp>
      <p:cxnSp>
        <p:nvCxnSpPr>
          <p:cNvPr id="25" name="Elbow Connector 24"/>
          <p:cNvCxnSpPr>
            <a:stCxn id="3" idx="3"/>
            <a:endCxn id="19" idx="3"/>
          </p:cNvCxnSpPr>
          <p:nvPr/>
        </p:nvCxnSpPr>
        <p:spPr>
          <a:xfrm rot="16200000" flipH="1">
            <a:off x="2570691" y="3747714"/>
            <a:ext cx="806239" cy="739597"/>
          </a:xfrm>
          <a:prstGeom prst="bentConnector3">
            <a:avLst>
              <a:gd name="adj1" fmla="val 73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4617550" y="4421417"/>
            <a:ext cx="775968" cy="4531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</a:t>
            </a:r>
            <a:endParaRPr lang="nl-NL" dirty="0"/>
          </a:p>
        </p:txBody>
      </p:sp>
      <p:cxnSp>
        <p:nvCxnSpPr>
          <p:cNvPr id="29" name="Elbow Connector 28"/>
          <p:cNvCxnSpPr>
            <a:stCxn id="22" idx="3"/>
            <a:endCxn id="27" idx="0"/>
          </p:cNvCxnSpPr>
          <p:nvPr/>
        </p:nvCxnSpPr>
        <p:spPr>
          <a:xfrm rot="5400000">
            <a:off x="4518976" y="3557245"/>
            <a:ext cx="1407374" cy="320971"/>
          </a:xfrm>
          <a:prstGeom prst="bentConnector3">
            <a:avLst>
              <a:gd name="adj1" fmla="val 8424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070344" y="304709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ular Callout 23"/>
          <p:cNvSpPr/>
          <p:nvPr/>
        </p:nvSpPr>
        <p:spPr>
          <a:xfrm>
            <a:off x="334272" y="2261308"/>
            <a:ext cx="1218081" cy="453043"/>
          </a:xfrm>
          <a:prstGeom prst="wedgeRectCallout">
            <a:avLst>
              <a:gd name="adj1" fmla="val 22230"/>
              <a:gd name="adj2" fmla="val 126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Map</a:t>
            </a:r>
            <a:endParaRPr lang="nl-NL" dirty="0"/>
          </a:p>
        </p:txBody>
      </p:sp>
      <p:sp>
        <p:nvSpPr>
          <p:cNvPr id="28" name="Rectangular Callout 27"/>
          <p:cNvSpPr/>
          <p:nvPr/>
        </p:nvSpPr>
        <p:spPr>
          <a:xfrm>
            <a:off x="6254968" y="2074939"/>
            <a:ext cx="1218081" cy="453043"/>
          </a:xfrm>
          <a:prstGeom prst="wedgeRectCallout">
            <a:avLst>
              <a:gd name="adj1" fmla="val -35381"/>
              <a:gd name="adj2" fmla="val 1876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Map</a:t>
            </a:r>
            <a:endParaRPr lang="nl-NL" dirty="0"/>
          </a:p>
        </p:txBody>
      </p:sp>
      <p:sp>
        <p:nvSpPr>
          <p:cNvPr id="30" name="Cube 29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Down Arrow 30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8858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94308" y="3185585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682201" y="3148924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death 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84" y="2951718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Freeform 23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1651274" y="300877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Cube 27"/>
          <p:cNvSpPr/>
          <p:nvPr/>
        </p:nvSpPr>
        <p:spPr>
          <a:xfrm>
            <a:off x="4422300" y="2131820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391365" y="3068709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3826645" y="2586775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Down Arrow 30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5" name="Cube 24"/>
          <p:cNvSpPr/>
          <p:nvPr/>
        </p:nvSpPr>
        <p:spPr>
          <a:xfrm>
            <a:off x="1134369" y="3556653"/>
            <a:ext cx="1545265" cy="1353879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682201" y="3148924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death 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77" y="4275556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83207" y="2790453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Freeform 2"/>
          <p:cNvSpPr/>
          <p:nvPr/>
        </p:nvSpPr>
        <p:spPr>
          <a:xfrm>
            <a:off x="2913321" y="964019"/>
            <a:ext cx="3912781" cy="2327978"/>
          </a:xfrm>
          <a:custGeom>
            <a:avLst/>
            <a:gdLst>
              <a:gd name="connsiteX0" fmla="*/ 0 w 3912781"/>
              <a:gd name="connsiteY0" fmla="*/ 0 h 2327978"/>
              <a:gd name="connsiteX1" fmla="*/ 120502 w 3912781"/>
              <a:gd name="connsiteY1" fmla="*/ 1786269 h 2327978"/>
              <a:gd name="connsiteX2" fmla="*/ 673395 w 3912781"/>
              <a:gd name="connsiteY2" fmla="*/ 2324986 h 2327978"/>
              <a:gd name="connsiteX3" fmla="*/ 2977116 w 3912781"/>
              <a:gd name="connsiteY3" fmla="*/ 2006009 h 2327978"/>
              <a:gd name="connsiteX4" fmla="*/ 3912781 w 3912781"/>
              <a:gd name="connsiteY4" fmla="*/ 2055628 h 232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2781" h="2327978">
                <a:moveTo>
                  <a:pt x="0" y="0"/>
                </a:moveTo>
                <a:cubicBezTo>
                  <a:pt x="4135" y="699385"/>
                  <a:pt x="8270" y="1398771"/>
                  <a:pt x="120502" y="1786269"/>
                </a:cubicBezTo>
                <a:cubicBezTo>
                  <a:pt x="232734" y="2173767"/>
                  <a:pt x="197293" y="2288363"/>
                  <a:pt x="673395" y="2324986"/>
                </a:cubicBezTo>
                <a:cubicBezTo>
                  <a:pt x="1149497" y="2361609"/>
                  <a:pt x="2437218" y="2050902"/>
                  <a:pt x="2977116" y="2006009"/>
                </a:cubicBezTo>
                <a:cubicBezTo>
                  <a:pt x="3517014" y="1961116"/>
                  <a:pt x="3714897" y="2008372"/>
                  <a:pt x="3912781" y="205562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1651274" y="300877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4422300" y="2131820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453598" y="3231681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3826645" y="2586775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445488" y="2831743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Down Arrow 28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54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5" grpId="1" animBg="1"/>
      <p:bldP spid="22" grpId="0" animBg="1"/>
      <p:bldP spid="12" grpId="0" animBg="1"/>
      <p:bldP spid="3" grpId="0" animBg="1"/>
      <p:bldP spid="30" grpId="0" animBg="1"/>
      <p:bldP spid="3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59600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2746514" y="921488"/>
            <a:ext cx="1449802" cy="2692368"/>
          </a:xfrm>
          <a:custGeom>
            <a:avLst/>
            <a:gdLst>
              <a:gd name="connsiteX0" fmla="*/ 124277 w 1449802"/>
              <a:gd name="connsiteY0" fmla="*/ 0 h 2692368"/>
              <a:gd name="connsiteX1" fmla="*/ 131365 w 1449802"/>
              <a:gd name="connsiteY1" fmla="*/ 1516912 h 2692368"/>
              <a:gd name="connsiteX2" fmla="*/ 88835 w 1449802"/>
              <a:gd name="connsiteY2" fmla="*/ 2573079 h 2692368"/>
              <a:gd name="connsiteX3" fmla="*/ 1449802 w 1449802"/>
              <a:gd name="connsiteY3" fmla="*/ 2622698 h 269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802" h="2692368">
                <a:moveTo>
                  <a:pt x="124277" y="0"/>
                </a:moveTo>
                <a:cubicBezTo>
                  <a:pt x="130774" y="544033"/>
                  <a:pt x="137272" y="1088066"/>
                  <a:pt x="131365" y="1516912"/>
                </a:cubicBezTo>
                <a:cubicBezTo>
                  <a:pt x="125458" y="1945758"/>
                  <a:pt x="-130904" y="2388781"/>
                  <a:pt x="88835" y="2573079"/>
                </a:cubicBezTo>
                <a:cubicBezTo>
                  <a:pt x="308574" y="2757377"/>
                  <a:pt x="879188" y="2690037"/>
                  <a:pt x="1449802" y="262269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Down Arrow 17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7335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59600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2746514" y="921488"/>
            <a:ext cx="1449802" cy="2692368"/>
          </a:xfrm>
          <a:custGeom>
            <a:avLst/>
            <a:gdLst>
              <a:gd name="connsiteX0" fmla="*/ 124277 w 1449802"/>
              <a:gd name="connsiteY0" fmla="*/ 0 h 2692368"/>
              <a:gd name="connsiteX1" fmla="*/ 131365 w 1449802"/>
              <a:gd name="connsiteY1" fmla="*/ 1516912 h 2692368"/>
              <a:gd name="connsiteX2" fmla="*/ 88835 w 1449802"/>
              <a:gd name="connsiteY2" fmla="*/ 2573079 h 2692368"/>
              <a:gd name="connsiteX3" fmla="*/ 1449802 w 1449802"/>
              <a:gd name="connsiteY3" fmla="*/ 2622698 h 269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802" h="2692368">
                <a:moveTo>
                  <a:pt x="124277" y="0"/>
                </a:moveTo>
                <a:cubicBezTo>
                  <a:pt x="130774" y="544033"/>
                  <a:pt x="137272" y="1088066"/>
                  <a:pt x="131365" y="1516912"/>
                </a:cubicBezTo>
                <a:cubicBezTo>
                  <a:pt x="125458" y="1945758"/>
                  <a:pt x="-130904" y="2388781"/>
                  <a:pt x="88835" y="2573079"/>
                </a:cubicBezTo>
                <a:cubicBezTo>
                  <a:pt x="308574" y="2757377"/>
                  <a:pt x="879188" y="2690037"/>
                  <a:pt x="1449802" y="262269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250539" y="90381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5863057" y="878275"/>
            <a:ext cx="466884" cy="17973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24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59614" y="318240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/>
          <p:cNvSpPr/>
          <p:nvPr/>
        </p:nvSpPr>
        <p:spPr>
          <a:xfrm>
            <a:off x="7372132" y="3139629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16431" y="274781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>
            <a:off x="4428949" y="2705043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3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62909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4775427" y="3291755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3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9327" y="226962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4441845" y="2226853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717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32" grpId="0" animBg="1"/>
      <p:bldP spid="3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Kubernetes (“pilot, steersman”)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66</a:t>
            </a:fld>
            <a:endParaRPr lang="nl-NL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141139" y="701513"/>
            <a:ext cx="6469029" cy="423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30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6F70B-4DB9-4374-8D98-5F00B7488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C01FB-5AC6-467E-A557-FB0CDCC70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D3EDA-093E-4656-B59E-D0FC47FE2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0EBC70-F5F2-46EA-AA9E-6EC2D033F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054125-91B1-46A4-9892-9FB32CF99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293612"/>
            <a:ext cx="6941470" cy="4422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54982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Snagit_PPTEDB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7" y="288000"/>
            <a:ext cx="7635023" cy="450113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4751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6" y="346947"/>
            <a:ext cx="8786631" cy="4201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782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349" y="3168365"/>
            <a:ext cx="2784447" cy="158622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Oracle </a:t>
            </a:r>
            <a:r>
              <a:rPr lang="en-US" dirty="0" err="1"/>
              <a:t>OpenWorld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What I received from Guido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text file – 140 lines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8015" y="1432800"/>
            <a:ext cx="3985605" cy="320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91" y="1342722"/>
            <a:ext cx="1848776" cy="3517278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4773600" y="2623627"/>
            <a:ext cx="2130541" cy="7177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11327" y="2201973"/>
            <a:ext cx="144067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Name of Docker image to run</a:t>
            </a:r>
            <a:endParaRPr lang="nl-NL" sz="1300" dirty="0" err="1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5191200" y="3206089"/>
            <a:ext cx="1647926" cy="3353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67935" y="2932554"/>
            <a:ext cx="2268708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Hostname on internal network between Docker containers</a:t>
            </a:r>
            <a:endParaRPr lang="nl-NL" sz="1300" dirty="0" err="1"/>
          </a:p>
        </p:txBody>
      </p:sp>
      <p:cxnSp>
        <p:nvCxnSpPr>
          <p:cNvPr id="15" name="Straight Arrow Connector 14"/>
          <p:cNvCxnSpPr>
            <a:stCxn id="22" idx="1"/>
          </p:cNvCxnSpPr>
          <p:nvPr/>
        </p:nvCxnSpPr>
        <p:spPr>
          <a:xfrm flipH="1">
            <a:off x="4888800" y="3552232"/>
            <a:ext cx="2235787" cy="21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4968000" y="3915092"/>
            <a:ext cx="1871126" cy="181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5336573" y="4346444"/>
            <a:ext cx="1502553" cy="2418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846848" y="4526717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Environment variable to pass to container</a:t>
            </a:r>
            <a:endParaRPr lang="nl-NL" sz="1300" dirty="0" err="1"/>
          </a:p>
        </p:txBody>
      </p:sp>
      <p:sp>
        <p:nvSpPr>
          <p:cNvPr id="22" name="TextBox 21"/>
          <p:cNvSpPr txBox="1"/>
          <p:nvPr/>
        </p:nvSpPr>
        <p:spPr>
          <a:xfrm>
            <a:off x="7124587" y="3352177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Dependency on other container (to start first)</a:t>
            </a:r>
            <a:endParaRPr lang="nl-NL" sz="1300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6904917" y="3829460"/>
            <a:ext cx="1682513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Container port to expose externally</a:t>
            </a:r>
            <a:endParaRPr lang="nl-NL" sz="1300" dirty="0" err="1"/>
          </a:p>
        </p:txBody>
      </p:sp>
      <p:pic>
        <p:nvPicPr>
          <p:cNvPr id="2052" name="Picture 4" descr="Image result for guido schmutz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349" y="597468"/>
            <a:ext cx="638478" cy="638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662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  <p:bldP spid="10" grpId="0"/>
      <p:bldP spid="14" grpId="0"/>
      <p:bldP spid="21" grpId="0"/>
      <p:bldP spid="22" grpId="0"/>
      <p:bldP spid="2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70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5" y="435822"/>
            <a:ext cx="8250310" cy="394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1228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Oracle Docker Build Files GitHub Repo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Building Docker containers with Oracle platform </a:t>
            </a:r>
            <a:endParaRPr lang="nl-NL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15" y="2592000"/>
            <a:ext cx="3940285" cy="33368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EBBBD2-CEA6-4488-B1D0-B64217AF9C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15" y="2890711"/>
            <a:ext cx="3940285" cy="253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84180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Docker File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Build a Docker Container</a:t>
            </a:r>
            <a:br>
              <a:rPr lang="en-US" dirty="0"/>
            </a:br>
            <a:r>
              <a:rPr lang="en-US" dirty="0"/>
              <a:t>with Java 8 Runtime</a:t>
            </a:r>
            <a:endParaRPr lang="nl-NL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886" y="792000"/>
            <a:ext cx="4276834" cy="408064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B46C2A-0D20-4E31-9C40-7D3D23C4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6018C7-DA15-4382-912F-161DA4B4CC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27868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19998" y="288000"/>
            <a:ext cx="6945721" cy="504000"/>
          </a:xfrm>
        </p:spPr>
        <p:txBody>
          <a:bodyPr/>
          <a:lstStyle/>
          <a:p>
            <a:r>
              <a:rPr lang="en-US" dirty="0"/>
              <a:t>Build Docker Container for </a:t>
            </a:r>
            <a:br>
              <a:rPr lang="en-US" dirty="0"/>
            </a:br>
            <a:r>
              <a:rPr lang="en-US" dirty="0"/>
              <a:t>Oracle Database 12.2.0.1 Enterprise Edition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database </a:t>
            </a:r>
            <a:br>
              <a:rPr lang="en-US" dirty="0"/>
            </a:br>
            <a:r>
              <a:rPr lang="en-US" dirty="0"/>
              <a:t>installation binaries</a:t>
            </a:r>
            <a:br>
              <a:rPr lang="en-US" dirty="0"/>
            </a:br>
            <a:r>
              <a:rPr lang="en-US" dirty="0"/>
              <a:t>before building the </a:t>
            </a:r>
            <a:br>
              <a:rPr lang="en-US" dirty="0"/>
            </a:br>
            <a:r>
              <a:rPr lang="en-US" dirty="0"/>
              <a:t>container</a:t>
            </a:r>
            <a:endParaRPr lang="nl-NL" dirty="0"/>
          </a:p>
        </p:txBody>
      </p:sp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32" y="791999"/>
            <a:ext cx="5596348" cy="399154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A4712B-5783-41D4-80C7-E81105D31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65713-6E68-40A8-BB39-D8EFDADF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25758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run Oracle Database on Docker?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we can…</a:t>
            </a:r>
          </a:p>
          <a:p>
            <a:endParaRPr lang="en-US" dirty="0"/>
          </a:p>
          <a:p>
            <a:r>
              <a:rPr lang="en-US" dirty="0"/>
              <a:t>Automated testing</a:t>
            </a:r>
          </a:p>
          <a:p>
            <a:r>
              <a:rPr lang="en-US" dirty="0"/>
              <a:t>Clone environments</a:t>
            </a:r>
          </a:p>
          <a:p>
            <a:pPr lvl="1"/>
            <a:r>
              <a:rPr lang="en-US" dirty="0"/>
              <a:t>Similar to PDB cloning</a:t>
            </a:r>
          </a:p>
          <a:p>
            <a:r>
              <a:rPr lang="en-US" dirty="0"/>
              <a:t>Quick provisioning of new environments</a:t>
            </a:r>
          </a:p>
          <a:p>
            <a:r>
              <a:rPr lang="en-US" dirty="0"/>
              <a:t>R&amp;D</a:t>
            </a:r>
          </a:p>
          <a:p>
            <a:r>
              <a:rPr lang="en-US" dirty="0"/>
              <a:t>Production workloads?</a:t>
            </a:r>
          </a:p>
          <a:p>
            <a:pPr lvl="1"/>
            <a:r>
              <a:rPr lang="en-US" dirty="0"/>
              <a:t>Automated Ops/DBA =&gt; Autonomous Database (?)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46520" y="381524"/>
            <a:ext cx="2318710" cy="13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35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WebLogic Server in Docker Containers - </a:t>
            </a:r>
            <a:br>
              <a:rPr lang="en-US" dirty="0"/>
            </a:br>
            <a:r>
              <a:rPr lang="en-US" dirty="0"/>
              <a:t>when and why?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3" y="946364"/>
            <a:ext cx="6941165" cy="3913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E1171C3-8824-42E8-BA81-C0996E03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125C7C-3B27-45EB-B475-9B518B9A0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07785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76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2" y="396846"/>
            <a:ext cx="7670818" cy="431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30308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Oracle Container Registry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/>
              <a:t>Running containers from prebuilt images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117CE9C-0D00-49E8-B0BB-6EAEE09A6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2668859"/>
            <a:ext cx="3514155" cy="211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273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78</a:t>
            </a:fld>
            <a:endParaRPr lang="nl-NL"/>
          </a:p>
        </p:txBody>
      </p:sp>
      <p:pic>
        <p:nvPicPr>
          <p:cNvPr id="1030" name="Picture 6" descr="image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466" y="2306783"/>
            <a:ext cx="3213282" cy="248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E2EF0B-125D-4267-8BD4-FC1098542A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362" y="145032"/>
            <a:ext cx="7174160" cy="432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549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79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E2EF0B-125D-4267-8BD4-FC1098542A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5236"/>
          <a:stretch/>
        </p:blipFill>
        <p:spPr>
          <a:xfrm>
            <a:off x="304362" y="145032"/>
            <a:ext cx="7174160" cy="23677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B07C3-BE61-4C06-B97F-8732724EC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62" y="1724358"/>
            <a:ext cx="5077792" cy="30707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41539E-A8BD-4749-B9FA-5E1FD3AE3A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765" y="344640"/>
            <a:ext cx="3927452" cy="1680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8E0C7E-E963-4150-86A8-688C4AF3C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765" y="2155291"/>
            <a:ext cx="3648828" cy="27695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065C55-98A1-4546-9B4B-81C185222140}"/>
              </a:ext>
            </a:extLst>
          </p:cNvPr>
          <p:cNvCxnSpPr/>
          <p:nvPr/>
        </p:nvCxnSpPr>
        <p:spPr>
          <a:xfrm flipV="1">
            <a:off x="2973659" y="784729"/>
            <a:ext cx="2200507" cy="17280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EFEAB6-37B4-49D7-B25E-4E4C3627745D}"/>
              </a:ext>
            </a:extLst>
          </p:cNvPr>
          <p:cNvCxnSpPr/>
          <p:nvPr/>
        </p:nvCxnSpPr>
        <p:spPr>
          <a:xfrm flipV="1">
            <a:off x="1323278" y="2512741"/>
            <a:ext cx="3769112" cy="1027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745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 for Oracle </a:t>
            </a:r>
            <a:r>
              <a:rPr lang="en-US" dirty="0" err="1"/>
              <a:t>OpenWorld</a:t>
            </a:r>
            <a:r>
              <a:rPr lang="en-US" dirty="0"/>
              <a:t> Demo</a:t>
            </a:r>
            <a:br>
              <a:rPr lang="en-US" dirty="0"/>
            </a:br>
            <a:r>
              <a:rPr lang="en-US" dirty="0"/>
              <a:t>What I created in a few minutes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644686" y="1289370"/>
            <a:ext cx="6699314" cy="3374728"/>
          </a:xfrm>
          <a:prstGeom prst="rect">
            <a:avLst/>
          </a:prstGeom>
          <a:solidFill>
            <a:schemeClr val="accent1">
              <a:alpha val="6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ounded Rectangle 6"/>
          <p:cNvSpPr/>
          <p:nvPr/>
        </p:nvSpPr>
        <p:spPr>
          <a:xfrm>
            <a:off x="2651102" y="1743282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Broker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1059125" y="2531966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Zookeeper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5124811" y="2364488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Rest Proxy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2651101" y="2693137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Schema Registry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064891" y="3205450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</a:t>
            </a:r>
          </a:p>
          <a:p>
            <a:pPr algn="ctr"/>
            <a:r>
              <a:rPr lang="en-US" dirty="0"/>
              <a:t>Connect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5901936" y="3205450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Kafka Connect UI</a:t>
            </a:r>
            <a:endParaRPr lang="nl-NL" sz="1200" dirty="0"/>
          </a:p>
        </p:txBody>
      </p:sp>
      <p:sp>
        <p:nvSpPr>
          <p:cNvPr id="13" name="Rounded Rectangle 12"/>
          <p:cNvSpPr/>
          <p:nvPr/>
        </p:nvSpPr>
        <p:spPr>
          <a:xfrm>
            <a:off x="2651100" y="3802713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Kafka </a:t>
            </a:r>
          </a:p>
          <a:p>
            <a:pPr algn="ctr"/>
            <a:r>
              <a:rPr lang="en-US" sz="1200" dirty="0"/>
              <a:t>Schema Registry UI</a:t>
            </a:r>
            <a:endParaRPr lang="nl-NL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1059125" y="3790281"/>
            <a:ext cx="1092017" cy="6446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Manager</a:t>
            </a:r>
            <a:endParaRPr lang="nl-NL" dirty="0"/>
          </a:p>
        </p:txBody>
      </p:sp>
      <p:cxnSp>
        <p:nvCxnSpPr>
          <p:cNvPr id="15" name="Elbow Connector 14"/>
          <p:cNvCxnSpPr>
            <a:stCxn id="7" idx="1"/>
            <a:endCxn id="8" idx="0"/>
          </p:cNvCxnSpPr>
          <p:nvPr/>
        </p:nvCxnSpPr>
        <p:spPr>
          <a:xfrm rot="10800000" flipV="1">
            <a:off x="1605134" y="2065624"/>
            <a:ext cx="1045968" cy="4663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10" idx="1"/>
            <a:endCxn id="8" idx="3"/>
          </p:cNvCxnSpPr>
          <p:nvPr/>
        </p:nvCxnSpPr>
        <p:spPr>
          <a:xfrm rot="10800000">
            <a:off x="2151143" y="2854309"/>
            <a:ext cx="499959" cy="1611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0" idx="0"/>
            <a:endCxn id="7" idx="2"/>
          </p:cNvCxnSpPr>
          <p:nvPr/>
        </p:nvCxnSpPr>
        <p:spPr>
          <a:xfrm rot="5400000" flipH="1" flipV="1">
            <a:off x="3044525" y="2540552"/>
            <a:ext cx="305171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11" idx="1"/>
            <a:endCxn id="8" idx="2"/>
          </p:cNvCxnSpPr>
          <p:nvPr/>
        </p:nvCxnSpPr>
        <p:spPr>
          <a:xfrm rot="10800000">
            <a:off x="1605135" y="3176650"/>
            <a:ext cx="2459757" cy="35114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11" idx="0"/>
          </p:cNvCxnSpPr>
          <p:nvPr/>
        </p:nvCxnSpPr>
        <p:spPr>
          <a:xfrm rot="16200000" flipV="1">
            <a:off x="4091932" y="2686482"/>
            <a:ext cx="195902" cy="8420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endCxn id="7" idx="3"/>
          </p:cNvCxnSpPr>
          <p:nvPr/>
        </p:nvCxnSpPr>
        <p:spPr>
          <a:xfrm rot="16200000" flipV="1">
            <a:off x="3605557" y="2203187"/>
            <a:ext cx="1255027" cy="97990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10800000">
            <a:off x="3743119" y="2204769"/>
            <a:ext cx="1381692" cy="3100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9" idx="1"/>
          </p:cNvCxnSpPr>
          <p:nvPr/>
        </p:nvCxnSpPr>
        <p:spPr>
          <a:xfrm rot="10800000" flipV="1">
            <a:off x="3743117" y="2686829"/>
            <a:ext cx="1381694" cy="16747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/>
          <p:nvPr/>
        </p:nvCxnSpPr>
        <p:spPr>
          <a:xfrm rot="5400000" flipH="1" flipV="1">
            <a:off x="1028608" y="3417682"/>
            <a:ext cx="613630" cy="1315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3" idx="0"/>
            <a:endCxn id="10" idx="2"/>
          </p:cNvCxnSpPr>
          <p:nvPr/>
        </p:nvCxnSpPr>
        <p:spPr>
          <a:xfrm rot="5400000" flipH="1" flipV="1">
            <a:off x="2964663" y="3570267"/>
            <a:ext cx="464892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2" idx="1"/>
            <a:endCxn id="11" idx="3"/>
          </p:cNvCxnSpPr>
          <p:nvPr/>
        </p:nvCxnSpPr>
        <p:spPr>
          <a:xfrm flipH="1">
            <a:off x="5156908" y="3527792"/>
            <a:ext cx="7450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603" y="792000"/>
            <a:ext cx="1472347" cy="121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Oval 27"/>
          <p:cNvSpPr/>
          <p:nvPr/>
        </p:nvSpPr>
        <p:spPr>
          <a:xfrm>
            <a:off x="3361365" y="167136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TextBox 28"/>
          <p:cNvSpPr txBox="1"/>
          <p:nvPr/>
        </p:nvSpPr>
        <p:spPr>
          <a:xfrm>
            <a:off x="3423816" y="166207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9092</a:t>
            </a:r>
            <a:endParaRPr lang="nl-NL" sz="1050" dirty="0" err="1"/>
          </a:p>
        </p:txBody>
      </p:sp>
      <p:sp>
        <p:nvSpPr>
          <p:cNvPr id="30" name="Oval 29"/>
          <p:cNvSpPr/>
          <p:nvPr/>
        </p:nvSpPr>
        <p:spPr>
          <a:xfrm>
            <a:off x="1774784" y="2459156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1837235" y="2449870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2181</a:t>
            </a:r>
            <a:endParaRPr lang="nl-NL" sz="1050" dirty="0" err="1"/>
          </a:p>
        </p:txBody>
      </p:sp>
      <p:sp>
        <p:nvSpPr>
          <p:cNvPr id="32" name="Oval 31"/>
          <p:cNvSpPr/>
          <p:nvPr/>
        </p:nvSpPr>
        <p:spPr>
          <a:xfrm>
            <a:off x="1785668" y="37187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Box 32"/>
          <p:cNvSpPr txBox="1"/>
          <p:nvPr/>
        </p:nvSpPr>
        <p:spPr>
          <a:xfrm>
            <a:off x="1848119" y="37094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9000</a:t>
            </a:r>
            <a:endParaRPr lang="nl-NL" sz="1050" dirty="0" err="1"/>
          </a:p>
        </p:txBody>
      </p:sp>
      <p:sp>
        <p:nvSpPr>
          <p:cNvPr id="55" name="Oval 54"/>
          <p:cNvSpPr/>
          <p:nvPr/>
        </p:nvSpPr>
        <p:spPr>
          <a:xfrm>
            <a:off x="5842152" y="22866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TextBox 55"/>
          <p:cNvSpPr txBox="1"/>
          <p:nvPr/>
        </p:nvSpPr>
        <p:spPr>
          <a:xfrm>
            <a:off x="5904603" y="22773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8084</a:t>
            </a:r>
            <a:endParaRPr lang="nl-NL" sz="1050" dirty="0" err="1"/>
          </a:p>
        </p:txBody>
      </p:sp>
      <p:sp>
        <p:nvSpPr>
          <p:cNvPr id="59" name="Oval 58"/>
          <p:cNvSpPr/>
          <p:nvPr/>
        </p:nvSpPr>
        <p:spPr>
          <a:xfrm>
            <a:off x="6608752" y="3108100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TextBox 59"/>
          <p:cNvSpPr txBox="1"/>
          <p:nvPr/>
        </p:nvSpPr>
        <p:spPr>
          <a:xfrm>
            <a:off x="6671203" y="3098814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8001</a:t>
            </a:r>
            <a:endParaRPr lang="nl-NL" sz="1050" dirty="0" err="1"/>
          </a:p>
        </p:txBody>
      </p:sp>
      <p:sp>
        <p:nvSpPr>
          <p:cNvPr id="61" name="Oval 60"/>
          <p:cNvSpPr/>
          <p:nvPr/>
        </p:nvSpPr>
        <p:spPr>
          <a:xfrm>
            <a:off x="4780960" y="314516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TextBox 61"/>
          <p:cNvSpPr txBox="1"/>
          <p:nvPr/>
        </p:nvSpPr>
        <p:spPr>
          <a:xfrm>
            <a:off x="4843411" y="313587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8083</a:t>
            </a:r>
            <a:endParaRPr lang="nl-NL" sz="1050" dirty="0" err="1"/>
          </a:p>
        </p:txBody>
      </p:sp>
      <p:sp>
        <p:nvSpPr>
          <p:cNvPr id="63" name="Oval 62"/>
          <p:cNvSpPr/>
          <p:nvPr/>
        </p:nvSpPr>
        <p:spPr>
          <a:xfrm>
            <a:off x="3403730" y="2615323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4" name="TextBox 63"/>
          <p:cNvSpPr txBox="1"/>
          <p:nvPr/>
        </p:nvSpPr>
        <p:spPr>
          <a:xfrm>
            <a:off x="3466181" y="2606037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8081</a:t>
            </a:r>
            <a:endParaRPr lang="nl-NL" sz="1050" dirty="0" err="1"/>
          </a:p>
        </p:txBody>
      </p:sp>
      <p:sp>
        <p:nvSpPr>
          <p:cNvPr id="65" name="Oval 64"/>
          <p:cNvSpPr/>
          <p:nvPr/>
        </p:nvSpPr>
        <p:spPr>
          <a:xfrm>
            <a:off x="3353848" y="3718775"/>
            <a:ext cx="410400" cy="151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6" name="TextBox 65"/>
          <p:cNvSpPr txBox="1"/>
          <p:nvPr/>
        </p:nvSpPr>
        <p:spPr>
          <a:xfrm>
            <a:off x="3416299" y="3709489"/>
            <a:ext cx="30136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8002</a:t>
            </a:r>
            <a:endParaRPr lang="nl-NL" sz="1050" dirty="0" err="1"/>
          </a:p>
        </p:txBody>
      </p:sp>
    </p:spTree>
    <p:extLst>
      <p:ext uri="{BB962C8B-B14F-4D97-AF65-F5344CB8AC3E}">
        <p14:creationId xmlns:p14="http://schemas.microsoft.com/office/powerpoint/2010/main" val="317226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55" grpId="0" animBg="1"/>
      <p:bldP spid="56" grpId="0"/>
      <p:bldP spid="59" grpId="0" animBg="1"/>
      <p:bldP spid="60" grpId="0"/>
      <p:bldP spid="61" grpId="0" animBg="1"/>
      <p:bldP spid="62" grpId="0"/>
      <p:bldP spid="63" grpId="0" animBg="1"/>
      <p:bldP spid="64" grpId="0"/>
      <p:bldP spid="65" grpId="0" animBg="1"/>
      <p:bldP spid="6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Oracle Database from official Container Image</a:t>
            </a:r>
            <a:endParaRPr lang="nl-NL" dirty="0"/>
          </a:p>
        </p:txBody>
      </p:sp>
      <p:pic>
        <p:nvPicPr>
          <p:cNvPr id="14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013" y="1994798"/>
            <a:ext cx="4386556" cy="2773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n 15"/>
          <p:cNvSpPr/>
          <p:nvPr/>
        </p:nvSpPr>
        <p:spPr>
          <a:xfrm>
            <a:off x="1562294" y="3215956"/>
            <a:ext cx="957942" cy="827314"/>
          </a:xfrm>
          <a:prstGeom prst="can">
            <a:avLst/>
          </a:prstGeom>
          <a:solidFill>
            <a:srgbClr val="FF0000">
              <a:alpha val="71000"/>
            </a:srgb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8" name="Picture 2" descr="Image result for oracle logo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82" b="36417"/>
          <a:stretch/>
        </p:blipFill>
        <p:spPr bwMode="auto">
          <a:xfrm>
            <a:off x="1540433" y="3718162"/>
            <a:ext cx="934576" cy="140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720003" y="4360501"/>
            <a:ext cx="7946015" cy="355498"/>
          </a:xfrm>
        </p:spPr>
        <p:txBody>
          <a:bodyPr/>
          <a:lstStyle/>
          <a:p>
            <a:r>
              <a:rPr lang="nl-NL" dirty="0" err="1"/>
              <a:t>docker</a:t>
            </a:r>
            <a:r>
              <a:rPr lang="nl-NL" dirty="0"/>
              <a:t> run -d -</a:t>
            </a:r>
            <a:r>
              <a:rPr lang="nl-NL" dirty="0" err="1"/>
              <a:t>it</a:t>
            </a:r>
            <a:r>
              <a:rPr lang="nl-NL" dirty="0"/>
              <a:t> –-name ORA12201_1 </a:t>
            </a:r>
            <a:br>
              <a:rPr lang="nl-NL" dirty="0"/>
            </a:br>
            <a:r>
              <a:rPr lang="nl-NL" dirty="0"/>
              <a:t>–P container-registry.oracle.com/database/enterprise:12.2.0.1</a:t>
            </a:r>
          </a:p>
        </p:txBody>
      </p:sp>
      <p:pic>
        <p:nvPicPr>
          <p:cNvPr id="4" name="Snagit_PPTF5E4">
            <a:extLst>
              <a:ext uri="{FF2B5EF4-FFF2-40B4-BE49-F238E27FC236}">
                <a16:creationId xmlns:a16="http://schemas.microsoft.com/office/drawing/2014/main" id="{C20612C4-B177-42F5-BB9B-1565AB97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1767" y="1021902"/>
            <a:ext cx="4197027" cy="253812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9DBE382-99CF-4251-B9FD-F8AE8CF56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282" y="2351385"/>
            <a:ext cx="3563080" cy="1524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" name="Freeform 18"/>
          <p:cNvSpPr/>
          <p:nvPr/>
        </p:nvSpPr>
        <p:spPr>
          <a:xfrm>
            <a:off x="2373086" y="2416430"/>
            <a:ext cx="3462719" cy="925485"/>
          </a:xfrm>
          <a:custGeom>
            <a:avLst/>
            <a:gdLst>
              <a:gd name="connsiteX0" fmla="*/ 3810000 w 3810000"/>
              <a:gd name="connsiteY0" fmla="*/ 925485 h 925485"/>
              <a:gd name="connsiteX1" fmla="*/ 1861457 w 3810000"/>
              <a:gd name="connsiteY1" fmla="*/ 199 h 925485"/>
              <a:gd name="connsiteX2" fmla="*/ 0 w 3810000"/>
              <a:gd name="connsiteY2" fmla="*/ 860171 h 925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0" h="925485">
                <a:moveTo>
                  <a:pt x="3810000" y="925485"/>
                </a:moveTo>
                <a:cubicBezTo>
                  <a:pt x="3153228" y="468285"/>
                  <a:pt x="2496457" y="11085"/>
                  <a:pt x="1861457" y="199"/>
                </a:cubicBezTo>
                <a:cubicBezTo>
                  <a:pt x="1226457" y="-10687"/>
                  <a:pt x="613228" y="424742"/>
                  <a:pt x="0" y="860171"/>
                </a:cubicBezTo>
              </a:path>
            </a:pathLst>
          </a:custGeom>
          <a:noFill/>
          <a:ln w="28575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F8B676-133F-44BB-B75D-B9EA545E3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028F6-05A5-4D17-9691-41D17473C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50724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9E5BC-CB33-4E25-965A-CC1993394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Run Oracle Database – from a container image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09AE1-1B14-4291-82E8-DC1962A89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9EC79-92D0-4274-8B36-808167F5C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27674C-6FFD-4B43-A29D-3BD741332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81</a:t>
            </a:fld>
            <a:endParaRPr lang="nl-NL"/>
          </a:p>
        </p:txBody>
      </p:sp>
      <p:pic>
        <p:nvPicPr>
          <p:cNvPr id="4098" name="Picture 2" descr="C:\Users\lucas_j\AppData\Local\Temp\SNAGHTML9af7ef.PNG">
            <a:extLst>
              <a:ext uri="{FF2B5EF4-FFF2-40B4-BE49-F238E27FC236}">
                <a16:creationId xmlns:a16="http://schemas.microsoft.com/office/drawing/2014/main" id="{38B74B5F-5616-4413-99EA-481DDECA6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93" y="792000"/>
            <a:ext cx="8534400" cy="242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543DD6-120F-463F-B2AC-D22414ED6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35090"/>
            <a:ext cx="9144000" cy="117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2008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71955-85F5-4DFB-B0DB-B20F6F6B4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62A2B-0C1F-477A-9CEE-F77B7E8C97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D1935-1BE7-4B23-975D-FAA89D4E8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F25DA6-7FCD-4843-ACFF-82FADF2E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82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4EB8CE-9F6F-409E-909A-19B17CB8D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1" y="142635"/>
            <a:ext cx="8558002" cy="7620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827157-46E7-46FE-9BF2-5B59DA5D9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1" y="1112244"/>
            <a:ext cx="5555461" cy="363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594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Container Registry for Your Images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build and before run – container images need to be stored</a:t>
            </a:r>
          </a:p>
          <a:p>
            <a:pPr lvl="1"/>
            <a:r>
              <a:rPr lang="en-US" dirty="0"/>
              <a:t>Secure (because runtime artefacts)</a:t>
            </a:r>
          </a:p>
          <a:p>
            <a:pPr lvl="1"/>
            <a:r>
              <a:rPr lang="en-US" dirty="0"/>
              <a:t>Accessible (&amp; low latency) to deployment engine and container runtime </a:t>
            </a:r>
          </a:p>
          <a:p>
            <a:pPr lvl="1"/>
            <a:r>
              <a:rPr lang="en-US" dirty="0"/>
              <a:t>Scalable and Smart (no duplicate images and image layers)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83</a:t>
            </a:fld>
            <a:endParaRPr lang="nl-NL"/>
          </a:p>
        </p:txBody>
      </p:sp>
      <p:grpSp>
        <p:nvGrpSpPr>
          <p:cNvPr id="13" name="Group 12"/>
          <p:cNvGrpSpPr/>
          <p:nvPr/>
        </p:nvGrpSpPr>
        <p:grpSpPr>
          <a:xfrm>
            <a:off x="464821" y="2491740"/>
            <a:ext cx="7843044" cy="2169477"/>
            <a:chOff x="1658487" y="2997903"/>
            <a:chExt cx="6649377" cy="16633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2"/>
            <a:srcRect r="39323" b="49842"/>
            <a:stretch/>
          </p:blipFill>
          <p:spPr>
            <a:xfrm>
              <a:off x="1658487" y="2997903"/>
              <a:ext cx="5115693" cy="16633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4312" y="3954412"/>
              <a:ext cx="693552" cy="462368"/>
            </a:xfrm>
            <a:prstGeom prst="rect">
              <a:avLst/>
            </a:prstGeom>
          </p:spPr>
        </p:pic>
        <p:pic>
          <p:nvPicPr>
            <p:cNvPr id="10" name="Picture 2" descr="Image result for oracle container cloud servic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3806" y="3285366"/>
              <a:ext cx="544194" cy="54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10"/>
            <p:cNvSpPr/>
            <p:nvPr/>
          </p:nvSpPr>
          <p:spPr>
            <a:xfrm>
              <a:off x="6848977" y="3481263"/>
              <a:ext cx="580248" cy="272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848977" y="4068483"/>
              <a:ext cx="580248" cy="272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4" name="Picture 2" descr="Image result for container registry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20" y="160720"/>
            <a:ext cx="2173135" cy="140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29" y="4363032"/>
            <a:ext cx="1893733" cy="42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1165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Infrastructure – Container Registry</a:t>
            </a:r>
          </a:p>
        </p:txBody>
      </p:sp>
      <p:pic>
        <p:nvPicPr>
          <p:cNvPr id="6" name="Snagit_PPT36A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5" y="792000"/>
            <a:ext cx="8445245" cy="403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21046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 – what should be your moves?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Start playing.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85</a:t>
            </a:fld>
            <a:endParaRPr lang="nl-NL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1214966"/>
            <a:ext cx="6763463" cy="3416436"/>
          </a:xfrm>
          <a:prstGeom prst="rect">
            <a:avLst/>
          </a:prstGeom>
        </p:spPr>
      </p:pic>
      <p:pic>
        <p:nvPicPr>
          <p:cNvPr id="7" name="Picture 4" descr="Image result for getting your feet w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14" y="171450"/>
            <a:ext cx="1690471" cy="225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720003" y="4654095"/>
            <a:ext cx="31198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https://www.katacoda.com/courses/docker</a:t>
            </a:r>
          </a:p>
        </p:txBody>
      </p:sp>
    </p:spTree>
    <p:extLst>
      <p:ext uri="{BB962C8B-B14F-4D97-AF65-F5344CB8AC3E}">
        <p14:creationId xmlns:p14="http://schemas.microsoft.com/office/powerpoint/2010/main" val="277002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forward – what should be your moves?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803511" cy="3780000"/>
          </a:xfrm>
        </p:spPr>
        <p:txBody>
          <a:bodyPr/>
          <a:lstStyle/>
          <a:p>
            <a:r>
              <a:rPr lang="en-US" dirty="0"/>
              <a:t>Learn about Docker</a:t>
            </a:r>
          </a:p>
          <a:p>
            <a:r>
              <a:rPr lang="en-US" dirty="0"/>
              <a:t>Brush up on your Linux skills</a:t>
            </a:r>
          </a:p>
          <a:p>
            <a:r>
              <a:rPr lang="en-US" dirty="0"/>
              <a:t>Install Docker and run some images</a:t>
            </a:r>
          </a:p>
          <a:p>
            <a:pPr lvl="1"/>
            <a:r>
              <a:rPr lang="en-US" dirty="0"/>
              <a:t>Experiment with Port, Link, Volume, Environment Variables</a:t>
            </a:r>
          </a:p>
          <a:p>
            <a:r>
              <a:rPr lang="en-US" dirty="0"/>
              <a:t>Create your own build file, build a container and commit as image</a:t>
            </a:r>
          </a:p>
          <a:p>
            <a:r>
              <a:rPr lang="en-US" dirty="0"/>
              <a:t>Push your own image to a Docker Registry</a:t>
            </a:r>
          </a:p>
          <a:p>
            <a:r>
              <a:rPr lang="en-US" dirty="0"/>
              <a:t>Using a trial on Oracle Cloud – run a container </a:t>
            </a:r>
            <a:br>
              <a:rPr lang="en-US" dirty="0"/>
            </a:br>
            <a:r>
              <a:rPr lang="en-US" dirty="0"/>
              <a:t>from your image on the Container Cloud or on the OCI Kubernetes Engine Cloud</a:t>
            </a:r>
          </a:p>
          <a:p>
            <a:r>
              <a:rPr lang="en-US" dirty="0"/>
              <a:t>Run containers based on the official Oracle Docker build files on GitHub</a:t>
            </a:r>
          </a:p>
          <a:p>
            <a:r>
              <a:rPr lang="en-US" dirty="0"/>
              <a:t>Run containers based on the official Oracle Docker images on Oracle Container Registry</a:t>
            </a:r>
            <a:br>
              <a:rPr lang="en-US" dirty="0"/>
            </a:br>
            <a:endParaRPr lang="en-US" dirty="0"/>
          </a:p>
          <a:p>
            <a:r>
              <a:rPr lang="en-US" dirty="0"/>
              <a:t>Learn about Kubernetes (</a:t>
            </a:r>
            <a:r>
              <a:rPr lang="en-US" dirty="0" err="1">
                <a:hlinkClick r:id="rId3"/>
              </a:rPr>
              <a:t>KataKoda</a:t>
            </a:r>
            <a:r>
              <a:rPr lang="en-US" dirty="0"/>
              <a:t> is an excellent environment)</a:t>
            </a:r>
          </a:p>
          <a:p>
            <a:r>
              <a:rPr lang="en-US" dirty="0"/>
              <a:t>Experiment with Kubernetes locally (on </a:t>
            </a:r>
            <a:r>
              <a:rPr lang="en-US" dirty="0" err="1"/>
              <a:t>minikube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And on Oracle Kubernetes Engine Cloud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86</a:t>
            </a:fld>
            <a:endParaRPr lang="nl-NL"/>
          </a:p>
        </p:txBody>
      </p:sp>
      <p:pic>
        <p:nvPicPr>
          <p:cNvPr id="7" name="Picture 4" descr="Image result for getting your feet w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1914" y="171450"/>
            <a:ext cx="1690471" cy="2253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6731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100" dirty="0"/>
          </a:p>
        </p:txBody>
      </p:sp>
      <p:pic>
        <p:nvPicPr>
          <p:cNvPr id="19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16" y="3305740"/>
            <a:ext cx="1320616" cy="10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146957" y="841815"/>
            <a:ext cx="7803511" cy="3780000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Docker is a great technology to</a:t>
            </a:r>
          </a:p>
          <a:p>
            <a:pPr lvl="1"/>
            <a:r>
              <a:rPr lang="en-US" sz="1600" dirty="0"/>
              <a:t>Run</a:t>
            </a:r>
          </a:p>
          <a:p>
            <a:pPr lvl="1"/>
            <a:r>
              <a:rPr lang="en-US" sz="1600" dirty="0"/>
              <a:t>Share, Ship &amp; Deliver</a:t>
            </a:r>
          </a:p>
          <a:p>
            <a:pPr lvl="1"/>
            <a:r>
              <a:rPr lang="en-US" sz="1600" dirty="0"/>
              <a:t>Build</a:t>
            </a:r>
          </a:p>
          <a:p>
            <a:pPr marL="180000" lvl="1" indent="0">
              <a:buNone/>
            </a:pPr>
            <a:r>
              <a:rPr lang="en-US" sz="1600" dirty="0"/>
              <a:t>encapsulated environments with run time platform </a:t>
            </a:r>
            <a:br>
              <a:rPr lang="en-US" sz="1600" dirty="0"/>
            </a:br>
            <a:r>
              <a:rPr lang="en-US" sz="1600" dirty="0"/>
              <a:t>and application</a:t>
            </a:r>
          </a:p>
          <a:p>
            <a:r>
              <a:rPr lang="en-US" sz="1600" dirty="0"/>
              <a:t>Containers are likely the core run time unit to manage:</a:t>
            </a:r>
            <a:br>
              <a:rPr lang="en-US" sz="1600" dirty="0"/>
            </a:br>
            <a:r>
              <a:rPr lang="en-US" sz="1600" dirty="0"/>
              <a:t>deploy, configure, scale, monitor, interconnect, secure</a:t>
            </a:r>
          </a:p>
          <a:p>
            <a:r>
              <a:rPr lang="en-US" sz="1600" dirty="0"/>
              <a:t>Kubernetes is the de facto distributed container </a:t>
            </a:r>
            <a:br>
              <a:rPr lang="en-US" sz="1600" dirty="0"/>
            </a:br>
            <a:r>
              <a:rPr lang="en-US" sz="1600" dirty="0"/>
              <a:t>management platform for cloud and on premises</a:t>
            </a:r>
          </a:p>
          <a:p>
            <a:r>
              <a:rPr lang="en-US" sz="1600" dirty="0"/>
              <a:t>Oracle does Docker and Kubernetes in anger</a:t>
            </a:r>
            <a:br>
              <a:rPr lang="en-US" sz="1200" dirty="0"/>
            </a:br>
            <a:endParaRPr lang="en-US" sz="1200" dirty="0"/>
          </a:p>
          <a:p>
            <a:pPr lvl="1"/>
            <a:endParaRPr lang="en-US" sz="11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4448" y="4266292"/>
            <a:ext cx="693552" cy="46236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7955" y="3414380"/>
            <a:ext cx="1221961" cy="926654"/>
          </a:xfrm>
          <a:prstGeom prst="rect">
            <a:avLst/>
          </a:prstGeom>
        </p:spPr>
      </p:pic>
      <p:pic>
        <p:nvPicPr>
          <p:cNvPr id="22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023" y="4225379"/>
            <a:ext cx="544194" cy="544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570" y="4355639"/>
            <a:ext cx="1259550" cy="285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/>
          <a:srcRect l="80619" t="40570" r="9269" b="28954"/>
          <a:stretch/>
        </p:blipFill>
        <p:spPr>
          <a:xfrm>
            <a:off x="3415198" y="4242148"/>
            <a:ext cx="425730" cy="5706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16016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nl-NL" dirty="0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3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lucas.jellema@amis.nl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www.amis.nl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info@amis.nl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016" y="3305740"/>
            <a:ext cx="1320616" cy="109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75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Quick Conclusions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Docker provides a great way to</a:t>
            </a:r>
          </a:p>
          <a:p>
            <a:pPr lvl="1"/>
            <a:r>
              <a:rPr lang="en-US" b="1" dirty="0"/>
              <a:t>Build</a:t>
            </a:r>
            <a:r>
              <a:rPr lang="en-US" dirty="0"/>
              <a:t> environments (application &amp; platform)</a:t>
            </a:r>
            <a:br>
              <a:rPr lang="en-US" dirty="0"/>
            </a:br>
            <a:r>
              <a:rPr lang="en-US" dirty="0"/>
              <a:t>(from simple, text based build files &amp; public images)</a:t>
            </a:r>
          </a:p>
          <a:p>
            <a:pPr lvl="1"/>
            <a:r>
              <a:rPr lang="en-US" b="1" dirty="0"/>
              <a:t>Share &amp; Ship</a:t>
            </a:r>
            <a:r>
              <a:rPr lang="en-US" dirty="0"/>
              <a:t> these environments </a:t>
            </a:r>
            <a:br>
              <a:rPr lang="en-US" dirty="0"/>
            </a:br>
            <a:r>
              <a:rPr lang="en-US" dirty="0"/>
              <a:t>(either through build files or through ready-to-run images)</a:t>
            </a:r>
          </a:p>
          <a:p>
            <a:pPr lvl="1"/>
            <a:r>
              <a:rPr lang="en-US" b="1" dirty="0"/>
              <a:t>Run</a:t>
            </a:r>
            <a:r>
              <a:rPr lang="en-US" dirty="0"/>
              <a:t> environments making efficient use of physical resources</a:t>
            </a:r>
            <a:br>
              <a:rPr lang="en-US" dirty="0"/>
            </a:br>
            <a:r>
              <a:rPr lang="en-US" dirty="0"/>
              <a:t>(that can be complex and have complex interdependencies)</a:t>
            </a:r>
          </a:p>
          <a:p>
            <a:r>
              <a:rPr lang="en-US" dirty="0"/>
              <a:t>And Guido is a very nice guy</a:t>
            </a:r>
          </a:p>
          <a:p>
            <a:r>
              <a:rPr lang="en-US" dirty="0"/>
              <a:t>And also:</a:t>
            </a:r>
          </a:p>
          <a:p>
            <a:pPr lvl="1"/>
            <a:r>
              <a:rPr lang="en-US" b="1" dirty="0"/>
              <a:t>[Docker] Containers are pivotal in cloud native environments, </a:t>
            </a:r>
            <a:r>
              <a:rPr lang="en-US" b="1" dirty="0" err="1"/>
              <a:t>microservices</a:t>
            </a:r>
            <a:r>
              <a:rPr lang="en-US" b="1" dirty="0"/>
              <a:t> architecture, DevOps and CD</a:t>
            </a:r>
          </a:p>
          <a:p>
            <a:pPr lvl="1"/>
            <a:r>
              <a:rPr lang="en-US" b="1" dirty="0"/>
              <a:t>Any IT professional should know her or his way around containers </a:t>
            </a:r>
            <a:endParaRPr lang="nl-NL" b="1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6" name="Picture 2" descr="http://www.arkena.com/assets/uploads/2014/06/homepage-docker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4002" y="0"/>
            <a:ext cx="1472347" cy="1218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nagit_PPT813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679" y="1714521"/>
            <a:ext cx="812347" cy="654239"/>
          </a:xfrm>
          <a:prstGeom prst="rect">
            <a:avLst/>
          </a:prstGeom>
        </p:spPr>
      </p:pic>
      <p:pic>
        <p:nvPicPr>
          <p:cNvPr id="13" name="Snagit_PPT96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355" y="1129656"/>
            <a:ext cx="556324" cy="506973"/>
          </a:xfrm>
          <a:prstGeom prst="rect">
            <a:avLst/>
          </a:prstGeom>
        </p:spPr>
      </p:pic>
      <p:pic>
        <p:nvPicPr>
          <p:cNvPr id="14" name="Snagit_PPT6C6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852" y="2365991"/>
            <a:ext cx="755999" cy="58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8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7938</TotalTime>
  <Words>3525</Words>
  <Application>Microsoft Office PowerPoint</Application>
  <PresentationFormat>On-screen Show (16:9)</PresentationFormat>
  <Paragraphs>1055</Paragraphs>
  <Slides>88</Slides>
  <Notes>15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Arial</vt:lpstr>
      <vt:lpstr>Arial Unicode MS</vt:lpstr>
      <vt:lpstr>Calibri</vt:lpstr>
      <vt:lpstr>Courier New</vt:lpstr>
      <vt:lpstr>Office-thema</vt:lpstr>
      <vt:lpstr>and the Oracle Platform - Database, WebLogic  &amp; the Cloud</vt:lpstr>
      <vt:lpstr>Lucas Jellema Architect / Developer  1994 started in IT at Oracle  2002 joined AMIS Currently CTO &amp; Solution Architect </vt:lpstr>
      <vt:lpstr>Presenting</vt:lpstr>
      <vt:lpstr>Writing</vt:lpstr>
      <vt:lpstr>From The Netherlands</vt:lpstr>
      <vt:lpstr>Setup for Oracle OpenWorld Demo What I needed</vt:lpstr>
      <vt:lpstr>Setup for Oracle OpenWorld Demo What I received from Guido</vt:lpstr>
      <vt:lpstr>Setup for Oracle OpenWorld Demo What I created in a few minutes</vt:lpstr>
      <vt:lpstr>Some Quick Conclusions</vt:lpstr>
      <vt:lpstr>Overview of today’s session</vt:lpstr>
      <vt:lpstr>Linux essentials</vt:lpstr>
      <vt:lpstr>Linux essentials: Control Groups and Namespaces </vt:lpstr>
      <vt:lpstr>Linux essentials: Control Groups and Namespaces </vt:lpstr>
      <vt:lpstr>Linux essentials: Each unit runs its own processes </vt:lpstr>
      <vt:lpstr>This stuff is complex</vt:lpstr>
      <vt:lpstr>Docker has democratized Linux Containers</vt:lpstr>
      <vt:lpstr>Running Containers using Docker</vt:lpstr>
      <vt:lpstr>Running Containers using Docker on Windows</vt:lpstr>
      <vt:lpstr>Run container image on Docker host</vt:lpstr>
      <vt:lpstr>Running Containers using Docker</vt:lpstr>
      <vt:lpstr>Running Containers using Docker</vt:lpstr>
      <vt:lpstr>Running Containers using Docker</vt:lpstr>
      <vt:lpstr>Containers are ephemeral (*</vt:lpstr>
      <vt:lpstr>Container state that needs to survive should be on an externally mapped volume</vt:lpstr>
      <vt:lpstr>Implicit Docker Container Image Interface: environment variables, ports, volumes</vt:lpstr>
      <vt:lpstr>Running and Managing Containers</vt:lpstr>
      <vt:lpstr>GUI tools for Managing Docker Runtime</vt:lpstr>
      <vt:lpstr>Create a runnable Docker Container image</vt:lpstr>
      <vt:lpstr>Building container images</vt:lpstr>
      <vt:lpstr>Building container images</vt:lpstr>
      <vt:lpstr>Docker Build Files on GitHub</vt:lpstr>
      <vt:lpstr>Distribute Docker Container images using Container Registry and more</vt:lpstr>
      <vt:lpstr>Do not share container image – share container build file!</vt:lpstr>
      <vt:lpstr>Ship (Container Images)</vt:lpstr>
      <vt:lpstr>Docker Image Registry</vt:lpstr>
      <vt:lpstr>Shipping Container Images</vt:lpstr>
      <vt:lpstr>Leveraging Containers on the Oracle workfloor</vt:lpstr>
      <vt:lpstr>Container Use Cases for Oracle professionals</vt:lpstr>
      <vt:lpstr>Manage Test Data Set for (automated) tests</vt:lpstr>
      <vt:lpstr>Run (Automated) Test</vt:lpstr>
      <vt:lpstr>Run (Automated) Test</vt:lpstr>
      <vt:lpstr>Manage Test Data Set for (automated) tests After a new (Sprint) Release</vt:lpstr>
      <vt:lpstr>Run (Automated) Test using Docker Snapshot (1)</vt:lpstr>
      <vt:lpstr>Run (Automated) Test using Docker Snapshot (2)</vt:lpstr>
      <vt:lpstr>Oracle Container Cloud</vt:lpstr>
      <vt:lpstr>Oracle Container Cloud for Docker Containers</vt:lpstr>
      <vt:lpstr>WebLogic on Oracle Container Cloud</vt:lpstr>
      <vt:lpstr>Oracle Wercker</vt:lpstr>
      <vt:lpstr>Once upon a time –  a container based microservice</vt:lpstr>
      <vt:lpstr>Where is the container running?</vt:lpstr>
      <vt:lpstr>How did the container start running in the runtime? </vt:lpstr>
      <vt:lpstr>Wercker: Build, Test, Push and Deploy Pipelines for Containers</vt:lpstr>
      <vt:lpstr>Kubernetes and Oracle  Kubernes Engine Cloud</vt:lpstr>
      <vt:lpstr>Containers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Kubernetes (“pilot, steersman”)</vt:lpstr>
      <vt:lpstr>PowerPoint Presentation</vt:lpstr>
      <vt:lpstr>PowerPoint Presentation</vt:lpstr>
      <vt:lpstr>PowerPoint Presentation</vt:lpstr>
      <vt:lpstr>PowerPoint Presentation</vt:lpstr>
      <vt:lpstr>Oracle Docker Build Files GitHub Repo</vt:lpstr>
      <vt:lpstr>Example of Docker File</vt:lpstr>
      <vt:lpstr>Build Docker Container for  Oracle Database 12.2.0.1 Enterprise Edition</vt:lpstr>
      <vt:lpstr>Why run Oracle Database on Docker?</vt:lpstr>
      <vt:lpstr>Running WebLogic Server in Docker Containers -  when and why?</vt:lpstr>
      <vt:lpstr>PowerPoint Presentation</vt:lpstr>
      <vt:lpstr>Oracle Container Registry</vt:lpstr>
      <vt:lpstr>PowerPoint Presentation</vt:lpstr>
      <vt:lpstr>PowerPoint Presentation</vt:lpstr>
      <vt:lpstr>Run Oracle Database from official Container Image</vt:lpstr>
      <vt:lpstr>Run Oracle Database – from a container image</vt:lpstr>
      <vt:lpstr>PowerPoint Presentation</vt:lpstr>
      <vt:lpstr>Oracle Container Registry for Your Images</vt:lpstr>
      <vt:lpstr>Oracle Cloud Infrastructure – Container Registry</vt:lpstr>
      <vt:lpstr>Going forward – what should be your moves?</vt:lpstr>
      <vt:lpstr>Going forward – what should be your moves?</vt:lpstr>
      <vt:lpstr>Summary</vt:lpstr>
      <vt:lpstr>Thank you!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204</cp:revision>
  <dcterms:created xsi:type="dcterms:W3CDTF">2017-09-25T11:59:01Z</dcterms:created>
  <dcterms:modified xsi:type="dcterms:W3CDTF">2018-07-13T05:28:10Z</dcterms:modified>
</cp:coreProperties>
</file>